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4"/>
  </p:notesMasterIdLst>
  <p:sldIdLst>
    <p:sldId id="256" r:id="rId3"/>
    <p:sldId id="257" r:id="rId5"/>
    <p:sldId id="258" r:id="rId6"/>
    <p:sldId id="259" r:id="rId7"/>
    <p:sldId id="260" r:id="rId8"/>
    <p:sldId id="261" r:id="rId9"/>
    <p:sldId id="262" r:id="rId10"/>
    <p:sldId id="263" r:id="rId11"/>
  </p:sldIdLst>
  <p:sldSz cx="14630400" cy="8229600"/>
  <p:notesSz cx="8229600" cy="14630400"/>
  <p:embeddedFontLst>
    <p:embeddedFont>
      <p:font typeface="Prompt Medium" panose="00000800000000000000" pitchFamily="34" charset="0"/>
      <p:bold r:id="rId15"/>
    </p:embeddedFont>
    <p:embeddedFont>
      <p:font typeface="Prompt Medium" panose="00000800000000000000" pitchFamily="34" charset="-122"/>
      <p:bold r:id="rId16"/>
    </p:embeddedFont>
    <p:embeddedFont>
      <p:font typeface="Prompt Medium" panose="00000800000000000000" pitchFamily="34" charset="-120"/>
      <p:bold r:id="rId17"/>
    </p:embeddedFont>
    <p:embeddedFont>
      <p:font typeface="Mukta Light" panose="020B0000000000000000" pitchFamily="34" charset="0"/>
      <p:regular r:id="rId18"/>
    </p:embeddedFont>
    <p:embeddedFont>
      <p:font typeface="Mukta Light" panose="020B0000000000000000" pitchFamily="34" charset="-122"/>
      <p:regular r:id="rId19"/>
    </p:embeddedFont>
    <p:embeddedFont>
      <p:font typeface="Mukta Light" panose="020B0000000000000000" pitchFamily="34" charset="-120"/>
      <p:regular r:id="rId20"/>
    </p:embeddedFont>
    <p:embeddedFont>
      <p:font typeface="Calibri" panose="020F0502020204030204" charset="0"/>
      <p:regular r:id="rId21"/>
      <p:bold r:id="rId22"/>
      <p:italic r:id="rId23"/>
      <p:boldItalic r:id="rId24"/>
    </p:embeddedFont>
  </p:embeddedFontLst>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4" Type="http://schemas.openxmlformats.org/officeDocument/2006/relationships/font" Target="fonts/font10.fntdata"/><Relationship Id="rId23" Type="http://schemas.openxmlformats.org/officeDocument/2006/relationships/font" Target="fonts/font9.fntdata"/><Relationship Id="rId22" Type="http://schemas.openxmlformats.org/officeDocument/2006/relationships/font" Target="fonts/font8.fntdata"/><Relationship Id="rId21" Type="http://schemas.openxmlformats.org/officeDocument/2006/relationships/font" Target="fonts/font7.fntdata"/><Relationship Id="rId20" Type="http://schemas.openxmlformats.org/officeDocument/2006/relationships/font" Target="fonts/font6.fntdata"/><Relationship Id="rId2" Type="http://schemas.openxmlformats.org/officeDocument/2006/relationships/theme" Target="theme/theme1.xml"/><Relationship Id="rId19" Type="http://schemas.openxmlformats.org/officeDocument/2006/relationships/font" Target="fonts/font5.fntdata"/><Relationship Id="rId18" Type="http://schemas.openxmlformats.org/officeDocument/2006/relationships/font" Target="fonts/font4.fntdata"/><Relationship Id="rId17" Type="http://schemas.openxmlformats.org/officeDocument/2006/relationships/font" Target="fonts/font3.fntdata"/><Relationship Id="rId16" Type="http://schemas.openxmlformats.org/officeDocument/2006/relationships/font" Target="fonts/font2.fntdata"/><Relationship Id="rId15" Type="http://schemas.openxmlformats.org/officeDocument/2006/relationships/font" Target="fonts/font1.fntdata"/><Relationship Id="rId14" Type="http://schemas.openxmlformats.org/officeDocument/2006/relationships/tableStyles" Target="tableStyles.xml"/><Relationship Id="rId13" Type="http://schemas.openxmlformats.org/officeDocument/2006/relationships/viewProps" Target="viewProps.xml"/><Relationship Id="rId12" Type="http://schemas.openxmlformats.org/officeDocument/2006/relationships/presProps" Target="presProps.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0"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2.xml"/><Relationship Id="rId2" Type="http://schemas.openxmlformats.org/officeDocument/2006/relationships/image" Target="../media/image4.png"/><Relationship Id="rId1" Type="http://schemas.openxmlformats.org/officeDocument/2006/relationships/image" Target="../media/image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4.xml"/><Relationship Id="rId1" Type="http://schemas.openxmlformats.org/officeDocument/2006/relationships/image" Target="../media/image5.png"/></Relationships>
</file>

<file path=ppt/slides/_rels/slide4.xml.rels><?xml version="1.0" encoding="UTF-8" standalone="yes"?>
<Relationships xmlns="http://schemas.openxmlformats.org/package/2006/relationships"><Relationship Id="rId6" Type="http://schemas.openxmlformats.org/officeDocument/2006/relationships/notesSlide" Target="../notesSlides/notesSlide4.xml"/><Relationship Id="rId5" Type="http://schemas.openxmlformats.org/officeDocument/2006/relationships/slideLayout" Target="../slideLayouts/slideLayout5.xml"/><Relationship Id="rId4" Type="http://schemas.openxmlformats.org/officeDocument/2006/relationships/image" Target="../media/image9.png"/><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6.xml"/><Relationship Id="rId1" Type="http://schemas.openxmlformats.org/officeDocument/2006/relationships/image" Target="../media/image10.png"/></Relationships>
</file>

<file path=ppt/slides/_rels/slide6.xml.rels><?xml version="1.0" encoding="UTF-8" standalone="yes"?>
<Relationships xmlns="http://schemas.openxmlformats.org/package/2006/relationships"><Relationship Id="rId5" Type="http://schemas.openxmlformats.org/officeDocument/2006/relationships/notesSlide" Target="../notesSlides/notesSlide6.xml"/><Relationship Id="rId4" Type="http://schemas.openxmlformats.org/officeDocument/2006/relationships/slideLayout" Target="../slideLayouts/slideLayout7.xml"/><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8.xml"/><Relationship Id="rId1" Type="http://schemas.openxmlformats.org/officeDocument/2006/relationships/image" Target="../media/image14.png"/></Relationships>
</file>

<file path=ppt/slides/_rels/slide8.xml.rels><?xml version="1.0" encoding="UTF-8" standalone="yes"?>
<Relationships xmlns="http://schemas.openxmlformats.org/package/2006/relationships"><Relationship Id="rId6" Type="http://schemas.openxmlformats.org/officeDocument/2006/relationships/notesSlide" Target="../notesSlides/notesSlide8.xml"/><Relationship Id="rId5" Type="http://schemas.openxmlformats.org/officeDocument/2006/relationships/slideLayout" Target="../slideLayouts/slideLayout9.xml"/><Relationship Id="rId4" Type="http://schemas.openxmlformats.org/officeDocument/2006/relationships/image" Target="../media/image18.png"/><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350437" y="2296477"/>
            <a:ext cx="7415927" cy="1371600"/>
          </a:xfrm>
          <a:prstGeom prst="rect">
            <a:avLst/>
          </a:prstGeom>
          <a:noFill/>
        </p:spPr>
        <p:txBody>
          <a:bodyPr wrap="square" lIns="0" tIns="0" rIns="0" bIns="0" rtlCol="0" anchor="t"/>
          <a:lstStyle/>
          <a:p>
            <a:pPr marL="0" indent="0">
              <a:lnSpc>
                <a:spcPts val="5400"/>
              </a:lnSpc>
              <a:buNone/>
            </a:pPr>
            <a:r>
              <a:rPr lang="en-US" sz="4300" dirty="0">
                <a:solidFill>
                  <a:srgbClr val="C6BFEE"/>
                </a:solidFill>
                <a:latin typeface="Prompt Medium" panose="00000800000000000000" pitchFamily="34" charset="0"/>
                <a:ea typeface="Prompt Medium" panose="00000800000000000000" pitchFamily="34" charset="-122"/>
                <a:cs typeface="Prompt Medium" panose="00000800000000000000" pitchFamily="34" charset="-120"/>
              </a:rPr>
              <a:t>AI Powered Ethical Decision Making</a:t>
            </a:r>
            <a:endParaRPr lang="en-US" sz="4300" dirty="0"/>
          </a:p>
        </p:txBody>
      </p:sp>
      <p:sp>
        <p:nvSpPr>
          <p:cNvPr id="4" name="Text 1"/>
          <p:cNvSpPr/>
          <p:nvPr/>
        </p:nvSpPr>
        <p:spPr>
          <a:xfrm>
            <a:off x="6350437" y="4038362"/>
            <a:ext cx="7415927" cy="1185148"/>
          </a:xfrm>
          <a:prstGeom prst="rect">
            <a:avLst/>
          </a:prstGeom>
          <a:noFill/>
        </p:spPr>
        <p:txBody>
          <a:bodyPr wrap="square" lIns="0" tIns="0" rIns="0" bIns="0" rtlCol="0" anchor="t"/>
          <a:lstStyle/>
          <a:p>
            <a:pPr marL="0" indent="0">
              <a:lnSpc>
                <a:spcPts val="3100"/>
              </a:lnSpc>
              <a:buNone/>
            </a:pPr>
            <a:r>
              <a:rPr lang="en-US" sz="1900" dirty="0">
                <a:solidFill>
                  <a:srgbClr val="DAD8E9"/>
                </a:solidFill>
                <a:latin typeface="Mukta Light" panose="020B0000000000000000" pitchFamily="34" charset="0"/>
                <a:ea typeface="Mukta Light" panose="020B0000000000000000" pitchFamily="34" charset="-122"/>
                <a:cs typeface="Mukta Light" panose="020B0000000000000000" pitchFamily="34" charset="-120"/>
              </a:rPr>
              <a:t>The use of AI is rapidly expanding, leading to crucial questions about ethical implications. This presentation explores the importance of AI ethics and how AI can be designed to promote fairness and well-being.</a:t>
            </a:r>
            <a:endParaRPr lang="en-US" sz="1900" dirty="0"/>
          </a:p>
        </p:txBody>
      </p:sp>
      <p:sp>
        <p:nvSpPr>
          <p:cNvPr id="5" name="Shape 2"/>
          <p:cNvSpPr/>
          <p:nvPr/>
        </p:nvSpPr>
        <p:spPr>
          <a:xfrm>
            <a:off x="6350437" y="5519618"/>
            <a:ext cx="394930" cy="394930"/>
          </a:xfrm>
          <a:prstGeom prst="roundRect">
            <a:avLst>
              <a:gd name="adj" fmla="val 23151155"/>
            </a:avLst>
          </a:prstGeom>
          <a:noFill/>
          <a:ln w="7620">
            <a:solidFill>
              <a:srgbClr val="FFFFFF"/>
            </a:solidFill>
            <a:prstDash val="solid"/>
          </a:ln>
        </p:spPr>
      </p:sp>
      <p:pic>
        <p:nvPicPr>
          <p:cNvPr id="6" name="Image 1" descr="preencoded.png"/>
          <p:cNvPicPr>
            <a:picLocks noChangeAspect="1"/>
          </p:cNvPicPr>
          <p:nvPr/>
        </p:nvPicPr>
        <p:blipFill>
          <a:blip r:embed="rId2"/>
          <a:stretch>
            <a:fillRect/>
          </a:stretch>
        </p:blipFill>
        <p:spPr>
          <a:xfrm>
            <a:off x="6358057" y="5527238"/>
            <a:ext cx="379690" cy="379690"/>
          </a:xfrm>
          <a:prstGeom prst="rect">
            <a:avLst/>
          </a:prstGeom>
        </p:spPr>
      </p:pic>
      <p:sp>
        <p:nvSpPr>
          <p:cNvPr id="7" name="Text 3"/>
          <p:cNvSpPr/>
          <p:nvPr/>
        </p:nvSpPr>
        <p:spPr>
          <a:xfrm>
            <a:off x="6868716" y="5501164"/>
            <a:ext cx="3344823" cy="431959"/>
          </a:xfrm>
          <a:prstGeom prst="rect">
            <a:avLst/>
          </a:prstGeom>
          <a:noFill/>
        </p:spPr>
        <p:txBody>
          <a:bodyPr wrap="none" lIns="0" tIns="0" rIns="0" bIns="0" rtlCol="0" anchor="t"/>
          <a:lstStyle/>
          <a:p>
            <a:pPr marL="0" indent="0" algn="l">
              <a:lnSpc>
                <a:spcPts val="3400"/>
              </a:lnSpc>
              <a:buNone/>
            </a:pPr>
            <a:r>
              <a:rPr lang="en-US" sz="2400" b="1" dirty="0">
                <a:solidFill>
                  <a:srgbClr val="DAD8E9"/>
                </a:solidFill>
                <a:latin typeface="Mukta Bold" pitchFamily="34" charset="0"/>
                <a:ea typeface="Mukta Bold" pitchFamily="34" charset="-122"/>
                <a:cs typeface="Mukta Bold" pitchFamily="34" charset="-120"/>
              </a:rPr>
              <a:t>by Jaggari Vivekanandan</a:t>
            </a:r>
            <a:endParaRPr lang="en-US" sz="24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864037" y="2662357"/>
            <a:ext cx="5866686" cy="685800"/>
          </a:xfrm>
          <a:prstGeom prst="rect">
            <a:avLst/>
          </a:prstGeom>
          <a:noFill/>
        </p:spPr>
        <p:txBody>
          <a:bodyPr wrap="none" lIns="0" tIns="0" rIns="0" bIns="0" rtlCol="0" anchor="t"/>
          <a:lstStyle/>
          <a:p>
            <a:pPr marL="0" indent="0">
              <a:lnSpc>
                <a:spcPts val="5400"/>
              </a:lnSpc>
              <a:buNone/>
            </a:pPr>
            <a:r>
              <a:rPr lang="en-US" sz="4300" dirty="0">
                <a:solidFill>
                  <a:srgbClr val="C6BFEE"/>
                </a:solidFill>
                <a:latin typeface="Prompt Medium" panose="00000800000000000000" pitchFamily="34" charset="0"/>
                <a:ea typeface="Prompt Medium" panose="00000800000000000000" pitchFamily="34" charset="-122"/>
                <a:cs typeface="Prompt Medium" panose="00000800000000000000" pitchFamily="34" charset="-120"/>
              </a:rPr>
              <a:t>Why AI Ethics Matters</a:t>
            </a:r>
            <a:endParaRPr lang="en-US" sz="4300" dirty="0"/>
          </a:p>
        </p:txBody>
      </p:sp>
      <p:sp>
        <p:nvSpPr>
          <p:cNvPr id="3" name="Text 1"/>
          <p:cNvSpPr/>
          <p:nvPr/>
        </p:nvSpPr>
        <p:spPr>
          <a:xfrm>
            <a:off x="864037" y="3965258"/>
            <a:ext cx="5185767" cy="342900"/>
          </a:xfrm>
          <a:prstGeom prst="rect">
            <a:avLst/>
          </a:prstGeom>
          <a:noFill/>
        </p:spPr>
        <p:txBody>
          <a:bodyPr wrap="none" lIns="0" tIns="0" rIns="0" bIns="0" rtlCol="0" anchor="t"/>
          <a:lstStyle/>
          <a:p>
            <a:pPr marL="0" indent="0">
              <a:lnSpc>
                <a:spcPts val="2700"/>
              </a:lnSpc>
              <a:buNone/>
            </a:pPr>
            <a:r>
              <a:rPr lang="en-US" sz="2150" dirty="0">
                <a:solidFill>
                  <a:srgbClr val="C6BFEE"/>
                </a:solidFill>
                <a:latin typeface="Prompt Medium" panose="00000800000000000000" pitchFamily="34" charset="0"/>
                <a:ea typeface="Prompt Medium" panose="00000800000000000000" pitchFamily="34" charset="-122"/>
                <a:cs typeface="Prompt Medium" panose="00000800000000000000" pitchFamily="34" charset="-120"/>
              </a:rPr>
              <a:t>Preventing Unintended Consequences</a:t>
            </a:r>
            <a:endParaRPr lang="en-US" sz="2150" dirty="0"/>
          </a:p>
        </p:txBody>
      </p:sp>
      <p:sp>
        <p:nvSpPr>
          <p:cNvPr id="4" name="Text 2"/>
          <p:cNvSpPr/>
          <p:nvPr/>
        </p:nvSpPr>
        <p:spPr>
          <a:xfrm>
            <a:off x="864037" y="4554974"/>
            <a:ext cx="6150054" cy="790099"/>
          </a:xfrm>
          <a:prstGeom prst="rect">
            <a:avLst/>
          </a:prstGeom>
          <a:noFill/>
        </p:spPr>
        <p:txBody>
          <a:bodyPr wrap="square" lIns="0" tIns="0" rIns="0" bIns="0" rtlCol="0" anchor="t"/>
          <a:lstStyle/>
          <a:p>
            <a:pPr marL="0" indent="0">
              <a:lnSpc>
                <a:spcPts val="3100"/>
              </a:lnSpc>
              <a:buNone/>
            </a:pPr>
            <a:r>
              <a:rPr lang="en-US" sz="1900" dirty="0">
                <a:solidFill>
                  <a:srgbClr val="DAD8E9"/>
                </a:solidFill>
                <a:latin typeface="Mukta Light" panose="020B0000000000000000" pitchFamily="34" charset="0"/>
                <a:ea typeface="Mukta Light" panose="020B0000000000000000" pitchFamily="34" charset="-122"/>
                <a:cs typeface="Mukta Light" panose="020B0000000000000000" pitchFamily="34" charset="-120"/>
              </a:rPr>
              <a:t>AI systems can amplify existing societal biases, leading to unfair or discriminatory outcomes.</a:t>
            </a:r>
            <a:endParaRPr lang="en-US" sz="1900" dirty="0"/>
          </a:p>
        </p:txBody>
      </p:sp>
      <p:sp>
        <p:nvSpPr>
          <p:cNvPr id="5" name="Text 3"/>
          <p:cNvSpPr/>
          <p:nvPr/>
        </p:nvSpPr>
        <p:spPr>
          <a:xfrm>
            <a:off x="7623929" y="3965258"/>
            <a:ext cx="5889188" cy="342900"/>
          </a:xfrm>
          <a:prstGeom prst="rect">
            <a:avLst/>
          </a:prstGeom>
          <a:noFill/>
        </p:spPr>
        <p:txBody>
          <a:bodyPr wrap="none" lIns="0" tIns="0" rIns="0" bIns="0" rtlCol="0" anchor="t"/>
          <a:lstStyle/>
          <a:p>
            <a:pPr marL="0" indent="0">
              <a:lnSpc>
                <a:spcPts val="2700"/>
              </a:lnSpc>
              <a:buNone/>
            </a:pPr>
            <a:r>
              <a:rPr lang="en-US" sz="2150" dirty="0">
                <a:solidFill>
                  <a:srgbClr val="C6BFEE"/>
                </a:solidFill>
                <a:latin typeface="Prompt Medium" panose="00000800000000000000" pitchFamily="34" charset="0"/>
                <a:ea typeface="Prompt Medium" panose="00000800000000000000" pitchFamily="34" charset="-122"/>
                <a:cs typeface="Prompt Medium" panose="00000800000000000000" pitchFamily="34" charset="-120"/>
              </a:rPr>
              <a:t>Promoting Transparency and Accountability</a:t>
            </a:r>
            <a:endParaRPr lang="en-US" sz="2150" dirty="0"/>
          </a:p>
        </p:txBody>
      </p:sp>
      <p:sp>
        <p:nvSpPr>
          <p:cNvPr id="6" name="Text 4"/>
          <p:cNvSpPr/>
          <p:nvPr/>
        </p:nvSpPr>
        <p:spPr>
          <a:xfrm>
            <a:off x="7623929" y="4554974"/>
            <a:ext cx="6150054" cy="790099"/>
          </a:xfrm>
          <a:prstGeom prst="rect">
            <a:avLst/>
          </a:prstGeom>
          <a:noFill/>
        </p:spPr>
        <p:txBody>
          <a:bodyPr wrap="square" lIns="0" tIns="0" rIns="0" bIns="0" rtlCol="0" anchor="t"/>
          <a:lstStyle/>
          <a:p>
            <a:pPr marL="0" indent="0">
              <a:lnSpc>
                <a:spcPts val="3100"/>
              </a:lnSpc>
              <a:buNone/>
            </a:pPr>
            <a:r>
              <a:rPr lang="en-US" sz="1900" dirty="0">
                <a:solidFill>
                  <a:srgbClr val="DAD8E9"/>
                </a:solidFill>
                <a:latin typeface="Mukta Light" panose="020B0000000000000000" pitchFamily="34" charset="0"/>
                <a:ea typeface="Mukta Light" panose="020B0000000000000000" pitchFamily="34" charset="-122"/>
                <a:cs typeface="Mukta Light" panose="020B0000000000000000" pitchFamily="34" charset="-120"/>
              </a:rPr>
              <a:t>Ethical AI development requires transparency about how algorithms work and who is responsible for their impact.</a:t>
            </a:r>
            <a:endParaRPr lang="en-US" sz="19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350437" y="1166574"/>
            <a:ext cx="7415927" cy="1371600"/>
          </a:xfrm>
          <a:prstGeom prst="rect">
            <a:avLst/>
          </a:prstGeom>
          <a:noFill/>
        </p:spPr>
        <p:txBody>
          <a:bodyPr wrap="square" lIns="0" tIns="0" rIns="0" bIns="0" rtlCol="0" anchor="t"/>
          <a:lstStyle/>
          <a:p>
            <a:pPr marL="0" indent="0">
              <a:lnSpc>
                <a:spcPts val="5400"/>
              </a:lnSpc>
              <a:buNone/>
            </a:pPr>
            <a:r>
              <a:rPr lang="en-US" sz="4300" dirty="0">
                <a:solidFill>
                  <a:srgbClr val="C6BFEE"/>
                </a:solidFill>
                <a:latin typeface="Prompt Medium" panose="00000800000000000000" pitchFamily="34" charset="0"/>
                <a:ea typeface="Prompt Medium" panose="00000800000000000000" pitchFamily="34" charset="-122"/>
                <a:cs typeface="Prompt Medium" panose="00000800000000000000" pitchFamily="34" charset="-120"/>
              </a:rPr>
              <a:t>Challenges with Traditional Decision Making</a:t>
            </a:r>
            <a:endParaRPr lang="en-US" sz="4300" dirty="0"/>
          </a:p>
        </p:txBody>
      </p:sp>
      <p:sp>
        <p:nvSpPr>
          <p:cNvPr id="4" name="Shape 1"/>
          <p:cNvSpPr/>
          <p:nvPr/>
        </p:nvSpPr>
        <p:spPr>
          <a:xfrm>
            <a:off x="6350437" y="3186113"/>
            <a:ext cx="431959" cy="431959"/>
          </a:xfrm>
          <a:prstGeom prst="roundRect">
            <a:avLst>
              <a:gd name="adj" fmla="val 24005"/>
            </a:avLst>
          </a:prstGeom>
          <a:solidFill>
            <a:srgbClr val="542C49"/>
          </a:solidFill>
          <a:ln w="15240">
            <a:solidFill>
              <a:srgbClr val="6D4562"/>
            </a:solidFill>
            <a:prstDash val="solid"/>
          </a:ln>
        </p:spPr>
      </p:sp>
      <p:sp>
        <p:nvSpPr>
          <p:cNvPr id="5" name="Text 2"/>
          <p:cNvSpPr/>
          <p:nvPr/>
        </p:nvSpPr>
        <p:spPr>
          <a:xfrm>
            <a:off x="7029212" y="3186113"/>
            <a:ext cx="2743200" cy="342900"/>
          </a:xfrm>
          <a:prstGeom prst="rect">
            <a:avLst/>
          </a:prstGeom>
          <a:noFill/>
        </p:spPr>
        <p:txBody>
          <a:bodyPr wrap="none" lIns="0" tIns="0" rIns="0" bIns="0" rtlCol="0" anchor="t"/>
          <a:lstStyle/>
          <a:p>
            <a:pPr marL="0" indent="0">
              <a:lnSpc>
                <a:spcPts val="2700"/>
              </a:lnSpc>
              <a:buNone/>
            </a:pPr>
            <a:r>
              <a:rPr lang="en-US" sz="2150" dirty="0">
                <a:solidFill>
                  <a:srgbClr val="DAD8E9"/>
                </a:solidFill>
                <a:latin typeface="Prompt Medium" panose="00000800000000000000" pitchFamily="34" charset="0"/>
                <a:ea typeface="Prompt Medium" panose="00000800000000000000" pitchFamily="34" charset="-122"/>
                <a:cs typeface="Prompt Medium" panose="00000800000000000000" pitchFamily="34" charset="-120"/>
              </a:rPr>
              <a:t>Human Bias</a:t>
            </a:r>
            <a:endParaRPr lang="en-US" sz="2150" dirty="0"/>
          </a:p>
        </p:txBody>
      </p:sp>
      <p:sp>
        <p:nvSpPr>
          <p:cNvPr id="6" name="Text 3"/>
          <p:cNvSpPr/>
          <p:nvPr/>
        </p:nvSpPr>
        <p:spPr>
          <a:xfrm>
            <a:off x="7029212" y="3677126"/>
            <a:ext cx="2905839" cy="1580198"/>
          </a:xfrm>
          <a:prstGeom prst="rect">
            <a:avLst/>
          </a:prstGeom>
          <a:noFill/>
        </p:spPr>
        <p:txBody>
          <a:bodyPr wrap="square" lIns="0" tIns="0" rIns="0" bIns="0" rtlCol="0" anchor="t"/>
          <a:lstStyle/>
          <a:p>
            <a:pPr marL="0" indent="0">
              <a:lnSpc>
                <a:spcPts val="3100"/>
              </a:lnSpc>
              <a:buNone/>
            </a:pPr>
            <a:r>
              <a:rPr lang="en-US" sz="1900" dirty="0">
                <a:solidFill>
                  <a:srgbClr val="DAD8E9"/>
                </a:solidFill>
                <a:latin typeface="Mukta Light" panose="020B0000000000000000" pitchFamily="34" charset="0"/>
                <a:ea typeface="Mukta Light" panose="020B0000000000000000" pitchFamily="34" charset="-122"/>
                <a:cs typeface="Mukta Light" panose="020B0000000000000000" pitchFamily="34" charset="-120"/>
              </a:rPr>
              <a:t>Human decision-making can be influenced by unconscious biases, leading to unfair outcomes.</a:t>
            </a:r>
            <a:endParaRPr lang="en-US" sz="1900" dirty="0"/>
          </a:p>
        </p:txBody>
      </p:sp>
      <p:sp>
        <p:nvSpPr>
          <p:cNvPr id="7" name="Shape 4"/>
          <p:cNvSpPr/>
          <p:nvPr/>
        </p:nvSpPr>
        <p:spPr>
          <a:xfrm>
            <a:off x="10181868" y="3186113"/>
            <a:ext cx="431959" cy="431959"/>
          </a:xfrm>
          <a:prstGeom prst="roundRect">
            <a:avLst>
              <a:gd name="adj" fmla="val 24005"/>
            </a:avLst>
          </a:prstGeom>
          <a:solidFill>
            <a:srgbClr val="542C49"/>
          </a:solidFill>
          <a:ln w="15240">
            <a:solidFill>
              <a:srgbClr val="6D4562"/>
            </a:solidFill>
            <a:prstDash val="solid"/>
          </a:ln>
        </p:spPr>
      </p:sp>
      <p:sp>
        <p:nvSpPr>
          <p:cNvPr id="8" name="Text 5"/>
          <p:cNvSpPr/>
          <p:nvPr/>
        </p:nvSpPr>
        <p:spPr>
          <a:xfrm>
            <a:off x="10860643" y="3186113"/>
            <a:ext cx="2743200" cy="342900"/>
          </a:xfrm>
          <a:prstGeom prst="rect">
            <a:avLst/>
          </a:prstGeom>
          <a:noFill/>
        </p:spPr>
        <p:txBody>
          <a:bodyPr wrap="none" lIns="0" tIns="0" rIns="0" bIns="0" rtlCol="0" anchor="t"/>
          <a:lstStyle/>
          <a:p>
            <a:pPr marL="0" indent="0">
              <a:lnSpc>
                <a:spcPts val="2700"/>
              </a:lnSpc>
              <a:buNone/>
            </a:pPr>
            <a:r>
              <a:rPr lang="en-US" sz="2150" dirty="0">
                <a:solidFill>
                  <a:srgbClr val="DAD8E9"/>
                </a:solidFill>
                <a:latin typeface="Prompt Medium" panose="00000800000000000000" pitchFamily="34" charset="0"/>
                <a:ea typeface="Prompt Medium" panose="00000800000000000000" pitchFamily="34" charset="-122"/>
                <a:cs typeface="Prompt Medium" panose="00000800000000000000" pitchFamily="34" charset="-120"/>
              </a:rPr>
              <a:t>Limited Data</a:t>
            </a:r>
            <a:endParaRPr lang="en-US" sz="2150" dirty="0"/>
          </a:p>
        </p:txBody>
      </p:sp>
      <p:sp>
        <p:nvSpPr>
          <p:cNvPr id="9" name="Text 6"/>
          <p:cNvSpPr/>
          <p:nvPr/>
        </p:nvSpPr>
        <p:spPr>
          <a:xfrm>
            <a:off x="10860643" y="3677126"/>
            <a:ext cx="2905839" cy="1580198"/>
          </a:xfrm>
          <a:prstGeom prst="rect">
            <a:avLst/>
          </a:prstGeom>
          <a:noFill/>
        </p:spPr>
        <p:txBody>
          <a:bodyPr wrap="square" lIns="0" tIns="0" rIns="0" bIns="0" rtlCol="0" anchor="t"/>
          <a:lstStyle/>
          <a:p>
            <a:pPr marL="0" indent="0">
              <a:lnSpc>
                <a:spcPts val="3100"/>
              </a:lnSpc>
              <a:buNone/>
            </a:pPr>
            <a:r>
              <a:rPr lang="en-US" sz="1900" dirty="0">
                <a:solidFill>
                  <a:srgbClr val="DAD8E9"/>
                </a:solidFill>
                <a:latin typeface="Mukta Light" panose="020B0000000000000000" pitchFamily="34" charset="0"/>
                <a:ea typeface="Mukta Light" panose="020B0000000000000000" pitchFamily="34" charset="-122"/>
                <a:cs typeface="Mukta Light" panose="020B0000000000000000" pitchFamily="34" charset="-120"/>
              </a:rPr>
              <a:t>Human decision-making often relies on incomplete information and limited data, limiting accuracy.</a:t>
            </a:r>
            <a:endParaRPr lang="en-US" sz="1900" dirty="0"/>
          </a:p>
        </p:txBody>
      </p:sp>
      <p:sp>
        <p:nvSpPr>
          <p:cNvPr id="10" name="Shape 7"/>
          <p:cNvSpPr/>
          <p:nvPr/>
        </p:nvSpPr>
        <p:spPr>
          <a:xfrm>
            <a:off x="6350437" y="5781794"/>
            <a:ext cx="431959" cy="431959"/>
          </a:xfrm>
          <a:prstGeom prst="roundRect">
            <a:avLst>
              <a:gd name="adj" fmla="val 24005"/>
            </a:avLst>
          </a:prstGeom>
          <a:solidFill>
            <a:srgbClr val="542C49"/>
          </a:solidFill>
          <a:ln w="15240">
            <a:solidFill>
              <a:srgbClr val="6D4562"/>
            </a:solidFill>
            <a:prstDash val="solid"/>
          </a:ln>
        </p:spPr>
      </p:sp>
      <p:sp>
        <p:nvSpPr>
          <p:cNvPr id="11" name="Text 8"/>
          <p:cNvSpPr/>
          <p:nvPr/>
        </p:nvSpPr>
        <p:spPr>
          <a:xfrm>
            <a:off x="7029212" y="5781794"/>
            <a:ext cx="2743200" cy="342900"/>
          </a:xfrm>
          <a:prstGeom prst="rect">
            <a:avLst/>
          </a:prstGeom>
          <a:noFill/>
        </p:spPr>
        <p:txBody>
          <a:bodyPr wrap="none" lIns="0" tIns="0" rIns="0" bIns="0" rtlCol="0" anchor="t"/>
          <a:lstStyle/>
          <a:p>
            <a:pPr marL="0" indent="0">
              <a:lnSpc>
                <a:spcPts val="2700"/>
              </a:lnSpc>
              <a:buNone/>
            </a:pPr>
            <a:r>
              <a:rPr lang="en-US" sz="2150" dirty="0">
                <a:solidFill>
                  <a:srgbClr val="DAD8E9"/>
                </a:solidFill>
                <a:latin typeface="Prompt Medium" panose="00000800000000000000" pitchFamily="34" charset="0"/>
                <a:ea typeface="Prompt Medium" panose="00000800000000000000" pitchFamily="34" charset="-122"/>
                <a:cs typeface="Prompt Medium" panose="00000800000000000000" pitchFamily="34" charset="-120"/>
              </a:rPr>
              <a:t>Cognitive Overload</a:t>
            </a:r>
            <a:endParaRPr lang="en-US" sz="2150" dirty="0"/>
          </a:p>
        </p:txBody>
      </p:sp>
      <p:sp>
        <p:nvSpPr>
          <p:cNvPr id="12" name="Text 9"/>
          <p:cNvSpPr/>
          <p:nvPr/>
        </p:nvSpPr>
        <p:spPr>
          <a:xfrm>
            <a:off x="7029212" y="6272808"/>
            <a:ext cx="6737152" cy="790099"/>
          </a:xfrm>
          <a:prstGeom prst="rect">
            <a:avLst/>
          </a:prstGeom>
          <a:noFill/>
        </p:spPr>
        <p:txBody>
          <a:bodyPr wrap="square" lIns="0" tIns="0" rIns="0" bIns="0" rtlCol="0" anchor="t"/>
          <a:lstStyle/>
          <a:p>
            <a:pPr marL="0" indent="0">
              <a:lnSpc>
                <a:spcPts val="3100"/>
              </a:lnSpc>
              <a:buNone/>
            </a:pPr>
            <a:r>
              <a:rPr lang="en-US" sz="1900" dirty="0">
                <a:solidFill>
                  <a:srgbClr val="DAD8E9"/>
                </a:solidFill>
                <a:latin typeface="Mukta Light" panose="020B0000000000000000" pitchFamily="34" charset="0"/>
                <a:ea typeface="Mukta Light" panose="020B0000000000000000" pitchFamily="34" charset="-122"/>
                <a:cs typeface="Mukta Light" panose="020B0000000000000000" pitchFamily="34" charset="-120"/>
              </a:rPr>
              <a:t>Complex decision-making processes can overwhelm humans, increasing the risk of errors.</a:t>
            </a:r>
            <a:endParaRPr lang="en-US" sz="19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862489" y="679728"/>
            <a:ext cx="11636931" cy="684371"/>
          </a:xfrm>
          <a:prstGeom prst="rect">
            <a:avLst/>
          </a:prstGeom>
          <a:noFill/>
        </p:spPr>
        <p:txBody>
          <a:bodyPr wrap="none" lIns="0" tIns="0" rIns="0" bIns="0" rtlCol="0" anchor="t"/>
          <a:lstStyle/>
          <a:p>
            <a:pPr marL="0" indent="0">
              <a:lnSpc>
                <a:spcPts val="5350"/>
              </a:lnSpc>
              <a:buNone/>
            </a:pPr>
            <a:r>
              <a:rPr lang="en-US" sz="4300" dirty="0">
                <a:solidFill>
                  <a:srgbClr val="C6BFEE"/>
                </a:solidFill>
                <a:latin typeface="Prompt Medium" panose="00000800000000000000" pitchFamily="34" charset="0"/>
                <a:ea typeface="Prompt Medium" panose="00000800000000000000" pitchFamily="34" charset="-122"/>
                <a:cs typeface="Prompt Medium" panose="00000800000000000000" pitchFamily="34" charset="-120"/>
              </a:rPr>
              <a:t>Introducing AI-Powered Ethical Frameworks</a:t>
            </a:r>
            <a:endParaRPr lang="en-US" sz="4300" dirty="0"/>
          </a:p>
        </p:txBody>
      </p:sp>
      <p:pic>
        <p:nvPicPr>
          <p:cNvPr id="3" name="Image 0" descr="preencoded.png"/>
          <p:cNvPicPr>
            <a:picLocks noChangeAspect="1"/>
          </p:cNvPicPr>
          <p:nvPr/>
        </p:nvPicPr>
        <p:blipFill>
          <a:blip r:embed="rId1"/>
          <a:stretch>
            <a:fillRect/>
          </a:stretch>
        </p:blipFill>
        <p:spPr>
          <a:xfrm>
            <a:off x="3290292" y="1856899"/>
            <a:ext cx="1596985" cy="1377077"/>
          </a:xfrm>
          <a:prstGeom prst="rect">
            <a:avLst/>
          </a:prstGeom>
        </p:spPr>
      </p:pic>
      <p:sp>
        <p:nvSpPr>
          <p:cNvPr id="4" name="Text 1"/>
          <p:cNvSpPr/>
          <p:nvPr/>
        </p:nvSpPr>
        <p:spPr>
          <a:xfrm>
            <a:off x="4031099" y="2468523"/>
            <a:ext cx="115253" cy="492800"/>
          </a:xfrm>
          <a:prstGeom prst="rect">
            <a:avLst/>
          </a:prstGeom>
          <a:noFill/>
        </p:spPr>
        <p:txBody>
          <a:bodyPr wrap="none" lIns="0" tIns="0" rIns="0" bIns="0" rtlCol="0" anchor="t"/>
          <a:lstStyle/>
          <a:p>
            <a:pPr marL="0" indent="0" algn="ctr">
              <a:lnSpc>
                <a:spcPts val="3850"/>
              </a:lnSpc>
              <a:buNone/>
            </a:pPr>
            <a:r>
              <a:rPr lang="en-US" sz="2400" dirty="0">
                <a:solidFill>
                  <a:srgbClr val="DAD8E9"/>
                </a:solidFill>
                <a:latin typeface="Prompt Medium" panose="00000800000000000000" pitchFamily="34" charset="0"/>
                <a:ea typeface="Prompt Medium" panose="00000800000000000000" pitchFamily="34" charset="-122"/>
                <a:cs typeface="Prompt Medium" panose="00000800000000000000" pitchFamily="34" charset="-120"/>
              </a:rPr>
              <a:t>1</a:t>
            </a:r>
            <a:endParaRPr lang="en-US" sz="2400" dirty="0"/>
          </a:p>
        </p:txBody>
      </p:sp>
      <p:sp>
        <p:nvSpPr>
          <p:cNvPr id="5" name="Text 2"/>
          <p:cNvSpPr/>
          <p:nvPr/>
        </p:nvSpPr>
        <p:spPr>
          <a:xfrm>
            <a:off x="5133618" y="2374225"/>
            <a:ext cx="1152406" cy="342305"/>
          </a:xfrm>
          <a:prstGeom prst="rect">
            <a:avLst/>
          </a:prstGeom>
          <a:noFill/>
        </p:spPr>
        <p:txBody>
          <a:bodyPr wrap="none" lIns="0" tIns="0" rIns="0" bIns="0" rtlCol="0" anchor="t"/>
          <a:lstStyle/>
          <a:p>
            <a:pPr marL="0" indent="0" algn="l">
              <a:lnSpc>
                <a:spcPts val="2650"/>
              </a:lnSpc>
              <a:buNone/>
            </a:pPr>
            <a:r>
              <a:rPr lang="en-US" sz="2150" dirty="0">
                <a:solidFill>
                  <a:srgbClr val="DAD8E9"/>
                </a:solidFill>
                <a:latin typeface="Prompt Medium" panose="00000800000000000000" pitchFamily="34" charset="0"/>
                <a:ea typeface="Prompt Medium" panose="00000800000000000000" pitchFamily="34" charset="-122"/>
                <a:cs typeface="Prompt Medium" panose="00000800000000000000" pitchFamily="34" charset="-120"/>
              </a:rPr>
              <a:t>AI Ethics</a:t>
            </a:r>
            <a:endParaRPr lang="en-US" sz="2150" dirty="0"/>
          </a:p>
        </p:txBody>
      </p:sp>
      <p:sp>
        <p:nvSpPr>
          <p:cNvPr id="6" name="Shape 3"/>
          <p:cNvSpPr/>
          <p:nvPr/>
        </p:nvSpPr>
        <p:spPr>
          <a:xfrm>
            <a:off x="4948833" y="3249454"/>
            <a:ext cx="8757523" cy="15240"/>
          </a:xfrm>
          <a:prstGeom prst="roundRect">
            <a:avLst>
              <a:gd name="adj" fmla="val 679140"/>
            </a:avLst>
          </a:prstGeom>
          <a:solidFill>
            <a:srgbClr val="6D4562"/>
          </a:solidFill>
        </p:spPr>
      </p:sp>
      <p:pic>
        <p:nvPicPr>
          <p:cNvPr id="7" name="Image 1" descr="preencoded.png"/>
          <p:cNvPicPr>
            <a:picLocks noChangeAspect="1"/>
          </p:cNvPicPr>
          <p:nvPr/>
        </p:nvPicPr>
        <p:blipFill>
          <a:blip r:embed="rId2"/>
          <a:stretch>
            <a:fillRect/>
          </a:stretch>
        </p:blipFill>
        <p:spPr>
          <a:xfrm>
            <a:off x="2491740" y="3295531"/>
            <a:ext cx="3194090" cy="1377077"/>
          </a:xfrm>
          <a:prstGeom prst="rect">
            <a:avLst/>
          </a:prstGeom>
        </p:spPr>
      </p:pic>
      <p:sp>
        <p:nvSpPr>
          <p:cNvPr id="8" name="Text 4"/>
          <p:cNvSpPr/>
          <p:nvPr/>
        </p:nvSpPr>
        <p:spPr>
          <a:xfrm>
            <a:off x="3998714" y="3737610"/>
            <a:ext cx="180142" cy="492800"/>
          </a:xfrm>
          <a:prstGeom prst="rect">
            <a:avLst/>
          </a:prstGeom>
          <a:noFill/>
        </p:spPr>
        <p:txBody>
          <a:bodyPr wrap="none" lIns="0" tIns="0" rIns="0" bIns="0" rtlCol="0" anchor="t"/>
          <a:lstStyle/>
          <a:p>
            <a:pPr marL="0" indent="0" algn="ctr">
              <a:lnSpc>
                <a:spcPts val="3850"/>
              </a:lnSpc>
              <a:buNone/>
            </a:pPr>
            <a:r>
              <a:rPr lang="en-US" sz="2400" dirty="0">
                <a:solidFill>
                  <a:srgbClr val="DAD8E9"/>
                </a:solidFill>
                <a:latin typeface="Prompt Medium" panose="00000800000000000000" pitchFamily="34" charset="0"/>
                <a:ea typeface="Prompt Medium" panose="00000800000000000000" pitchFamily="34" charset="-122"/>
                <a:cs typeface="Prompt Medium" panose="00000800000000000000" pitchFamily="34" charset="-120"/>
              </a:rPr>
              <a:t>2</a:t>
            </a:r>
            <a:endParaRPr lang="en-US" sz="2400" dirty="0"/>
          </a:p>
        </p:txBody>
      </p:sp>
      <p:sp>
        <p:nvSpPr>
          <p:cNvPr id="9" name="Text 5"/>
          <p:cNvSpPr/>
          <p:nvPr/>
        </p:nvSpPr>
        <p:spPr>
          <a:xfrm>
            <a:off x="5932170" y="3541871"/>
            <a:ext cx="2738080" cy="342305"/>
          </a:xfrm>
          <a:prstGeom prst="rect">
            <a:avLst/>
          </a:prstGeom>
          <a:noFill/>
        </p:spPr>
        <p:txBody>
          <a:bodyPr wrap="none" lIns="0" tIns="0" rIns="0" bIns="0" rtlCol="0" anchor="t"/>
          <a:lstStyle/>
          <a:p>
            <a:pPr marL="0" indent="0" algn="l">
              <a:lnSpc>
                <a:spcPts val="2650"/>
              </a:lnSpc>
              <a:buNone/>
            </a:pPr>
            <a:r>
              <a:rPr lang="en-US" sz="2150" dirty="0">
                <a:solidFill>
                  <a:srgbClr val="DAD8E9"/>
                </a:solidFill>
                <a:latin typeface="Prompt Medium" panose="00000800000000000000" pitchFamily="34" charset="0"/>
                <a:ea typeface="Prompt Medium" panose="00000800000000000000" pitchFamily="34" charset="-122"/>
                <a:cs typeface="Prompt Medium" panose="00000800000000000000" pitchFamily="34" charset="-120"/>
              </a:rPr>
              <a:t>Principles</a:t>
            </a:r>
            <a:endParaRPr lang="en-US" sz="2150" dirty="0"/>
          </a:p>
        </p:txBody>
      </p:sp>
      <p:sp>
        <p:nvSpPr>
          <p:cNvPr id="10" name="Text 6"/>
          <p:cNvSpPr/>
          <p:nvPr/>
        </p:nvSpPr>
        <p:spPr>
          <a:xfrm>
            <a:off x="5932170" y="4031933"/>
            <a:ext cx="3783806" cy="394335"/>
          </a:xfrm>
          <a:prstGeom prst="rect">
            <a:avLst/>
          </a:prstGeom>
          <a:noFill/>
        </p:spPr>
        <p:txBody>
          <a:bodyPr wrap="none" lIns="0" tIns="0" rIns="0" bIns="0" rtlCol="0" anchor="t"/>
          <a:lstStyle/>
          <a:p>
            <a:pPr marL="0" indent="0" algn="l">
              <a:lnSpc>
                <a:spcPts val="3100"/>
              </a:lnSpc>
              <a:buNone/>
            </a:pPr>
            <a:r>
              <a:rPr lang="en-US" sz="1900" dirty="0">
                <a:solidFill>
                  <a:srgbClr val="DAD8E9"/>
                </a:solidFill>
                <a:latin typeface="Mukta Light" panose="020B0000000000000000" pitchFamily="34" charset="0"/>
                <a:ea typeface="Mukta Light" panose="020B0000000000000000" pitchFamily="34" charset="-122"/>
                <a:cs typeface="Mukta Light" panose="020B0000000000000000" pitchFamily="34" charset="-120"/>
              </a:rPr>
              <a:t>Fairness, Transparency, Accountability</a:t>
            </a:r>
            <a:endParaRPr lang="en-US" sz="1900" dirty="0"/>
          </a:p>
        </p:txBody>
      </p:sp>
      <p:sp>
        <p:nvSpPr>
          <p:cNvPr id="11" name="Shape 7"/>
          <p:cNvSpPr/>
          <p:nvPr/>
        </p:nvSpPr>
        <p:spPr>
          <a:xfrm>
            <a:off x="5747385" y="4688086"/>
            <a:ext cx="7958971" cy="15240"/>
          </a:xfrm>
          <a:prstGeom prst="roundRect">
            <a:avLst>
              <a:gd name="adj" fmla="val 679140"/>
            </a:avLst>
          </a:prstGeom>
          <a:solidFill>
            <a:srgbClr val="6D4562"/>
          </a:solidFill>
        </p:spPr>
      </p:sp>
      <p:pic>
        <p:nvPicPr>
          <p:cNvPr id="12" name="Image 2" descr="preencoded.png"/>
          <p:cNvPicPr>
            <a:picLocks noChangeAspect="1"/>
          </p:cNvPicPr>
          <p:nvPr/>
        </p:nvPicPr>
        <p:blipFill>
          <a:blip r:embed="rId3"/>
          <a:stretch>
            <a:fillRect/>
          </a:stretch>
        </p:blipFill>
        <p:spPr>
          <a:xfrm>
            <a:off x="1693188" y="4734163"/>
            <a:ext cx="4791075" cy="1377077"/>
          </a:xfrm>
          <a:prstGeom prst="rect">
            <a:avLst/>
          </a:prstGeom>
        </p:spPr>
      </p:pic>
      <p:sp>
        <p:nvSpPr>
          <p:cNvPr id="13" name="Text 8"/>
          <p:cNvSpPr/>
          <p:nvPr/>
        </p:nvSpPr>
        <p:spPr>
          <a:xfrm>
            <a:off x="3999428" y="5176242"/>
            <a:ext cx="178594" cy="492800"/>
          </a:xfrm>
          <a:prstGeom prst="rect">
            <a:avLst/>
          </a:prstGeom>
          <a:noFill/>
        </p:spPr>
        <p:txBody>
          <a:bodyPr wrap="none" lIns="0" tIns="0" rIns="0" bIns="0" rtlCol="0" anchor="t"/>
          <a:lstStyle/>
          <a:p>
            <a:pPr marL="0" indent="0" algn="ctr">
              <a:lnSpc>
                <a:spcPts val="3850"/>
              </a:lnSpc>
              <a:buNone/>
            </a:pPr>
            <a:r>
              <a:rPr lang="en-US" sz="2400" dirty="0">
                <a:solidFill>
                  <a:srgbClr val="DAD8E9"/>
                </a:solidFill>
                <a:latin typeface="Prompt Medium" panose="00000800000000000000" pitchFamily="34" charset="0"/>
                <a:ea typeface="Prompt Medium" panose="00000800000000000000" pitchFamily="34" charset="-122"/>
                <a:cs typeface="Prompt Medium" panose="00000800000000000000" pitchFamily="34" charset="-120"/>
              </a:rPr>
              <a:t>3</a:t>
            </a:r>
            <a:endParaRPr lang="en-US" sz="2400" dirty="0"/>
          </a:p>
        </p:txBody>
      </p:sp>
      <p:sp>
        <p:nvSpPr>
          <p:cNvPr id="14" name="Text 9"/>
          <p:cNvSpPr/>
          <p:nvPr/>
        </p:nvSpPr>
        <p:spPr>
          <a:xfrm>
            <a:off x="6730603" y="4980503"/>
            <a:ext cx="2738080" cy="342305"/>
          </a:xfrm>
          <a:prstGeom prst="rect">
            <a:avLst/>
          </a:prstGeom>
          <a:noFill/>
        </p:spPr>
        <p:txBody>
          <a:bodyPr wrap="none" lIns="0" tIns="0" rIns="0" bIns="0" rtlCol="0" anchor="t"/>
          <a:lstStyle/>
          <a:p>
            <a:pPr marL="0" indent="0" algn="l">
              <a:lnSpc>
                <a:spcPts val="2650"/>
              </a:lnSpc>
              <a:buNone/>
            </a:pPr>
            <a:r>
              <a:rPr lang="en-US" sz="2150" dirty="0">
                <a:solidFill>
                  <a:srgbClr val="DAD8E9"/>
                </a:solidFill>
                <a:latin typeface="Prompt Medium" panose="00000800000000000000" pitchFamily="34" charset="0"/>
                <a:ea typeface="Prompt Medium" panose="00000800000000000000" pitchFamily="34" charset="-122"/>
                <a:cs typeface="Prompt Medium" panose="00000800000000000000" pitchFamily="34" charset="-120"/>
              </a:rPr>
              <a:t>Guidelines</a:t>
            </a:r>
            <a:endParaRPr lang="en-US" sz="2150" dirty="0"/>
          </a:p>
        </p:txBody>
      </p:sp>
      <p:sp>
        <p:nvSpPr>
          <p:cNvPr id="15" name="Text 10"/>
          <p:cNvSpPr/>
          <p:nvPr/>
        </p:nvSpPr>
        <p:spPr>
          <a:xfrm>
            <a:off x="6730603" y="5470565"/>
            <a:ext cx="4274820" cy="394335"/>
          </a:xfrm>
          <a:prstGeom prst="rect">
            <a:avLst/>
          </a:prstGeom>
          <a:noFill/>
        </p:spPr>
        <p:txBody>
          <a:bodyPr wrap="none" lIns="0" tIns="0" rIns="0" bIns="0" rtlCol="0" anchor="t"/>
          <a:lstStyle/>
          <a:p>
            <a:pPr marL="0" indent="0" algn="l">
              <a:lnSpc>
                <a:spcPts val="3100"/>
              </a:lnSpc>
              <a:buNone/>
            </a:pPr>
            <a:r>
              <a:rPr lang="en-US" sz="1900" dirty="0">
                <a:solidFill>
                  <a:srgbClr val="DAD8E9"/>
                </a:solidFill>
                <a:latin typeface="Mukta Light" panose="020B0000000000000000" pitchFamily="34" charset="0"/>
                <a:ea typeface="Mukta Light" panose="020B0000000000000000" pitchFamily="34" charset="-122"/>
                <a:cs typeface="Mukta Light" panose="020B0000000000000000" pitchFamily="34" charset="-120"/>
              </a:rPr>
              <a:t>Data Privacy, Bias Mitigation, User Consent</a:t>
            </a:r>
            <a:endParaRPr lang="en-US" sz="1900" dirty="0"/>
          </a:p>
        </p:txBody>
      </p:sp>
      <p:sp>
        <p:nvSpPr>
          <p:cNvPr id="16" name="Shape 11"/>
          <p:cNvSpPr/>
          <p:nvPr/>
        </p:nvSpPr>
        <p:spPr>
          <a:xfrm>
            <a:off x="6545818" y="6126718"/>
            <a:ext cx="7160538" cy="15240"/>
          </a:xfrm>
          <a:prstGeom prst="roundRect">
            <a:avLst>
              <a:gd name="adj" fmla="val 679140"/>
            </a:avLst>
          </a:prstGeom>
          <a:solidFill>
            <a:srgbClr val="6D4562"/>
          </a:solidFill>
        </p:spPr>
      </p:sp>
      <p:pic>
        <p:nvPicPr>
          <p:cNvPr id="17" name="Image 3" descr="preencoded.png"/>
          <p:cNvPicPr>
            <a:picLocks noChangeAspect="1"/>
          </p:cNvPicPr>
          <p:nvPr/>
        </p:nvPicPr>
        <p:blipFill>
          <a:blip r:embed="rId4"/>
          <a:stretch>
            <a:fillRect/>
          </a:stretch>
        </p:blipFill>
        <p:spPr>
          <a:xfrm>
            <a:off x="894636" y="6172795"/>
            <a:ext cx="6388179" cy="1377077"/>
          </a:xfrm>
          <a:prstGeom prst="rect">
            <a:avLst/>
          </a:prstGeom>
        </p:spPr>
      </p:pic>
      <p:sp>
        <p:nvSpPr>
          <p:cNvPr id="18" name="Text 12"/>
          <p:cNvSpPr/>
          <p:nvPr/>
        </p:nvSpPr>
        <p:spPr>
          <a:xfrm>
            <a:off x="3994904" y="6614874"/>
            <a:ext cx="187523" cy="492800"/>
          </a:xfrm>
          <a:prstGeom prst="rect">
            <a:avLst/>
          </a:prstGeom>
          <a:noFill/>
        </p:spPr>
        <p:txBody>
          <a:bodyPr wrap="none" lIns="0" tIns="0" rIns="0" bIns="0" rtlCol="0" anchor="t"/>
          <a:lstStyle/>
          <a:p>
            <a:pPr marL="0" indent="0" algn="ctr">
              <a:lnSpc>
                <a:spcPts val="3850"/>
              </a:lnSpc>
              <a:buNone/>
            </a:pPr>
            <a:r>
              <a:rPr lang="en-US" sz="2400" dirty="0">
                <a:solidFill>
                  <a:srgbClr val="DAD8E9"/>
                </a:solidFill>
                <a:latin typeface="Prompt Medium" panose="00000800000000000000" pitchFamily="34" charset="0"/>
                <a:ea typeface="Prompt Medium" panose="00000800000000000000" pitchFamily="34" charset="-122"/>
                <a:cs typeface="Prompt Medium" panose="00000800000000000000" pitchFamily="34" charset="-120"/>
              </a:rPr>
              <a:t>4</a:t>
            </a:r>
            <a:endParaRPr lang="en-US" sz="2400" dirty="0"/>
          </a:p>
        </p:txBody>
      </p:sp>
      <p:sp>
        <p:nvSpPr>
          <p:cNvPr id="19" name="Text 13"/>
          <p:cNvSpPr/>
          <p:nvPr/>
        </p:nvSpPr>
        <p:spPr>
          <a:xfrm>
            <a:off x="7529155" y="6419136"/>
            <a:ext cx="2738080" cy="342305"/>
          </a:xfrm>
          <a:prstGeom prst="rect">
            <a:avLst/>
          </a:prstGeom>
          <a:noFill/>
        </p:spPr>
        <p:txBody>
          <a:bodyPr wrap="none" lIns="0" tIns="0" rIns="0" bIns="0" rtlCol="0" anchor="t"/>
          <a:lstStyle/>
          <a:p>
            <a:pPr marL="0" indent="0" algn="l">
              <a:lnSpc>
                <a:spcPts val="2650"/>
              </a:lnSpc>
              <a:buNone/>
            </a:pPr>
            <a:r>
              <a:rPr lang="en-US" sz="2150" dirty="0">
                <a:solidFill>
                  <a:srgbClr val="DAD8E9"/>
                </a:solidFill>
                <a:latin typeface="Prompt Medium" panose="00000800000000000000" pitchFamily="34" charset="0"/>
                <a:ea typeface="Prompt Medium" panose="00000800000000000000" pitchFamily="34" charset="-122"/>
                <a:cs typeface="Prompt Medium" panose="00000800000000000000" pitchFamily="34" charset="-120"/>
              </a:rPr>
              <a:t>Tools</a:t>
            </a:r>
            <a:endParaRPr lang="en-US" sz="2150" dirty="0"/>
          </a:p>
        </p:txBody>
      </p:sp>
      <p:sp>
        <p:nvSpPr>
          <p:cNvPr id="20" name="Text 14"/>
          <p:cNvSpPr/>
          <p:nvPr/>
        </p:nvSpPr>
        <p:spPr>
          <a:xfrm>
            <a:off x="7529155" y="6909197"/>
            <a:ext cx="4857631" cy="394335"/>
          </a:xfrm>
          <a:prstGeom prst="rect">
            <a:avLst/>
          </a:prstGeom>
          <a:noFill/>
        </p:spPr>
        <p:txBody>
          <a:bodyPr wrap="none" lIns="0" tIns="0" rIns="0" bIns="0" rtlCol="0" anchor="t"/>
          <a:lstStyle/>
          <a:p>
            <a:pPr marL="0" indent="0" algn="l">
              <a:lnSpc>
                <a:spcPts val="3100"/>
              </a:lnSpc>
              <a:buNone/>
            </a:pPr>
            <a:r>
              <a:rPr lang="en-US" sz="1900" dirty="0">
                <a:solidFill>
                  <a:srgbClr val="DAD8E9"/>
                </a:solidFill>
                <a:latin typeface="Mukta Light" panose="020B0000000000000000" pitchFamily="34" charset="0"/>
                <a:ea typeface="Mukta Light" panose="020B0000000000000000" pitchFamily="34" charset="-122"/>
                <a:cs typeface="Mukta Light" panose="020B0000000000000000" pitchFamily="34" charset="-120"/>
              </a:rPr>
              <a:t>Risk Assessment, Impact Analysis, Bias Detection</a:t>
            </a:r>
            <a:endParaRPr lang="en-US" sz="19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350437" y="920115"/>
            <a:ext cx="7415927" cy="1371600"/>
          </a:xfrm>
          <a:prstGeom prst="rect">
            <a:avLst/>
          </a:prstGeom>
          <a:noFill/>
        </p:spPr>
        <p:txBody>
          <a:bodyPr wrap="square" lIns="0" tIns="0" rIns="0" bIns="0" rtlCol="0" anchor="t"/>
          <a:lstStyle/>
          <a:p>
            <a:pPr marL="0" indent="0">
              <a:lnSpc>
                <a:spcPts val="5400"/>
              </a:lnSpc>
              <a:buNone/>
            </a:pPr>
            <a:r>
              <a:rPr lang="en-US" sz="4300" dirty="0">
                <a:solidFill>
                  <a:srgbClr val="C6BFEE"/>
                </a:solidFill>
                <a:latin typeface="Prompt Medium" panose="00000800000000000000" pitchFamily="34" charset="0"/>
                <a:ea typeface="Prompt Medium" panose="00000800000000000000" pitchFamily="34" charset="-122"/>
                <a:cs typeface="Prompt Medium" panose="00000800000000000000" pitchFamily="34" charset="-120"/>
              </a:rPr>
              <a:t>Key Principles of Ethical AI Systems</a:t>
            </a:r>
            <a:endParaRPr lang="en-US" sz="4300" dirty="0"/>
          </a:p>
        </p:txBody>
      </p:sp>
      <p:sp>
        <p:nvSpPr>
          <p:cNvPr id="4" name="Shape 1"/>
          <p:cNvSpPr/>
          <p:nvPr/>
        </p:nvSpPr>
        <p:spPr>
          <a:xfrm>
            <a:off x="6350437" y="2661999"/>
            <a:ext cx="3584615" cy="2595324"/>
          </a:xfrm>
          <a:prstGeom prst="roundRect">
            <a:avLst>
              <a:gd name="adj" fmla="val 3995"/>
            </a:avLst>
          </a:prstGeom>
          <a:solidFill>
            <a:srgbClr val="542C49"/>
          </a:solidFill>
          <a:ln w="15240">
            <a:solidFill>
              <a:srgbClr val="6D4562"/>
            </a:solidFill>
            <a:prstDash val="solid"/>
          </a:ln>
        </p:spPr>
      </p:sp>
      <p:sp>
        <p:nvSpPr>
          <p:cNvPr id="5" name="Text 2"/>
          <p:cNvSpPr/>
          <p:nvPr/>
        </p:nvSpPr>
        <p:spPr>
          <a:xfrm>
            <a:off x="6612493" y="2924056"/>
            <a:ext cx="2743200" cy="342900"/>
          </a:xfrm>
          <a:prstGeom prst="rect">
            <a:avLst/>
          </a:prstGeom>
          <a:noFill/>
        </p:spPr>
        <p:txBody>
          <a:bodyPr wrap="none" lIns="0" tIns="0" rIns="0" bIns="0" rtlCol="0" anchor="t"/>
          <a:lstStyle/>
          <a:p>
            <a:pPr marL="0" indent="0">
              <a:lnSpc>
                <a:spcPts val="2700"/>
              </a:lnSpc>
              <a:buNone/>
            </a:pPr>
            <a:r>
              <a:rPr lang="en-US" sz="2150" dirty="0">
                <a:solidFill>
                  <a:srgbClr val="DAD8E9"/>
                </a:solidFill>
                <a:latin typeface="Prompt Medium" panose="00000800000000000000" pitchFamily="34" charset="0"/>
                <a:ea typeface="Prompt Medium" panose="00000800000000000000" pitchFamily="34" charset="-122"/>
                <a:cs typeface="Prompt Medium" panose="00000800000000000000" pitchFamily="34" charset="-120"/>
              </a:rPr>
              <a:t>Fairness</a:t>
            </a:r>
            <a:endParaRPr lang="en-US" sz="2150" dirty="0"/>
          </a:p>
        </p:txBody>
      </p:sp>
      <p:sp>
        <p:nvSpPr>
          <p:cNvPr id="6" name="Text 3"/>
          <p:cNvSpPr/>
          <p:nvPr/>
        </p:nvSpPr>
        <p:spPr>
          <a:xfrm>
            <a:off x="6612493" y="3415070"/>
            <a:ext cx="3060502" cy="1580198"/>
          </a:xfrm>
          <a:prstGeom prst="rect">
            <a:avLst/>
          </a:prstGeom>
          <a:noFill/>
        </p:spPr>
        <p:txBody>
          <a:bodyPr wrap="square" lIns="0" tIns="0" rIns="0" bIns="0" rtlCol="0" anchor="t"/>
          <a:lstStyle/>
          <a:p>
            <a:pPr marL="0" indent="0">
              <a:lnSpc>
                <a:spcPts val="3100"/>
              </a:lnSpc>
              <a:buNone/>
            </a:pPr>
            <a:r>
              <a:rPr lang="en-US" sz="1900" dirty="0">
                <a:solidFill>
                  <a:srgbClr val="DAD8E9"/>
                </a:solidFill>
                <a:latin typeface="Mukta Light" panose="020B0000000000000000" pitchFamily="34" charset="0"/>
                <a:ea typeface="Mukta Light" panose="020B0000000000000000" pitchFamily="34" charset="-122"/>
                <a:cs typeface="Mukta Light" panose="020B0000000000000000" pitchFamily="34" charset="-120"/>
              </a:rPr>
              <a:t>AI systems should treat all users fairly, without discrimination based on protected characteristics.</a:t>
            </a:r>
            <a:endParaRPr lang="en-US" sz="1900" dirty="0"/>
          </a:p>
        </p:txBody>
      </p:sp>
      <p:sp>
        <p:nvSpPr>
          <p:cNvPr id="7" name="Shape 4"/>
          <p:cNvSpPr/>
          <p:nvPr/>
        </p:nvSpPr>
        <p:spPr>
          <a:xfrm>
            <a:off x="10181868" y="2661999"/>
            <a:ext cx="3584615" cy="2595324"/>
          </a:xfrm>
          <a:prstGeom prst="roundRect">
            <a:avLst>
              <a:gd name="adj" fmla="val 3995"/>
            </a:avLst>
          </a:prstGeom>
          <a:solidFill>
            <a:srgbClr val="542C49"/>
          </a:solidFill>
          <a:ln w="15240">
            <a:solidFill>
              <a:srgbClr val="6D4562"/>
            </a:solidFill>
            <a:prstDash val="solid"/>
          </a:ln>
        </p:spPr>
      </p:sp>
      <p:sp>
        <p:nvSpPr>
          <p:cNvPr id="8" name="Text 5"/>
          <p:cNvSpPr/>
          <p:nvPr/>
        </p:nvSpPr>
        <p:spPr>
          <a:xfrm>
            <a:off x="10443924" y="2924056"/>
            <a:ext cx="2743200" cy="342900"/>
          </a:xfrm>
          <a:prstGeom prst="rect">
            <a:avLst/>
          </a:prstGeom>
          <a:noFill/>
        </p:spPr>
        <p:txBody>
          <a:bodyPr wrap="none" lIns="0" tIns="0" rIns="0" bIns="0" rtlCol="0" anchor="t"/>
          <a:lstStyle/>
          <a:p>
            <a:pPr marL="0" indent="0">
              <a:lnSpc>
                <a:spcPts val="2700"/>
              </a:lnSpc>
              <a:buNone/>
            </a:pPr>
            <a:r>
              <a:rPr lang="en-US" sz="2150" dirty="0">
                <a:solidFill>
                  <a:srgbClr val="DAD8E9"/>
                </a:solidFill>
                <a:latin typeface="Prompt Medium" panose="00000800000000000000" pitchFamily="34" charset="0"/>
                <a:ea typeface="Prompt Medium" panose="00000800000000000000" pitchFamily="34" charset="-122"/>
                <a:cs typeface="Prompt Medium" panose="00000800000000000000" pitchFamily="34" charset="-120"/>
              </a:rPr>
              <a:t>Transparency</a:t>
            </a:r>
            <a:endParaRPr lang="en-US" sz="2150" dirty="0"/>
          </a:p>
        </p:txBody>
      </p:sp>
      <p:sp>
        <p:nvSpPr>
          <p:cNvPr id="9" name="Text 6"/>
          <p:cNvSpPr/>
          <p:nvPr/>
        </p:nvSpPr>
        <p:spPr>
          <a:xfrm>
            <a:off x="10443924" y="3415070"/>
            <a:ext cx="3060502" cy="1580198"/>
          </a:xfrm>
          <a:prstGeom prst="rect">
            <a:avLst/>
          </a:prstGeom>
          <a:noFill/>
        </p:spPr>
        <p:txBody>
          <a:bodyPr wrap="square" lIns="0" tIns="0" rIns="0" bIns="0" rtlCol="0" anchor="t"/>
          <a:lstStyle/>
          <a:p>
            <a:pPr marL="0" indent="0">
              <a:lnSpc>
                <a:spcPts val="3100"/>
              </a:lnSpc>
              <a:buNone/>
            </a:pPr>
            <a:r>
              <a:rPr lang="en-US" sz="1900" dirty="0">
                <a:solidFill>
                  <a:srgbClr val="DAD8E9"/>
                </a:solidFill>
                <a:latin typeface="Mukta Light" panose="020B0000000000000000" pitchFamily="34" charset="0"/>
                <a:ea typeface="Mukta Light" panose="020B0000000000000000" pitchFamily="34" charset="-122"/>
                <a:cs typeface="Mukta Light" panose="020B0000000000000000" pitchFamily="34" charset="-120"/>
              </a:rPr>
              <a:t>The design, development, and operation of AI systems should be transparent, allowing for public scrutiny.</a:t>
            </a:r>
            <a:endParaRPr lang="en-US" sz="1900" dirty="0"/>
          </a:p>
        </p:txBody>
      </p:sp>
      <p:sp>
        <p:nvSpPr>
          <p:cNvPr id="10" name="Shape 7"/>
          <p:cNvSpPr/>
          <p:nvPr/>
        </p:nvSpPr>
        <p:spPr>
          <a:xfrm>
            <a:off x="6350437" y="5504140"/>
            <a:ext cx="7415927" cy="1805226"/>
          </a:xfrm>
          <a:prstGeom prst="roundRect">
            <a:avLst>
              <a:gd name="adj" fmla="val 5744"/>
            </a:avLst>
          </a:prstGeom>
          <a:solidFill>
            <a:srgbClr val="542C49"/>
          </a:solidFill>
          <a:ln w="15240">
            <a:solidFill>
              <a:srgbClr val="6D4562"/>
            </a:solidFill>
            <a:prstDash val="solid"/>
          </a:ln>
        </p:spPr>
      </p:sp>
      <p:sp>
        <p:nvSpPr>
          <p:cNvPr id="11" name="Text 8"/>
          <p:cNvSpPr/>
          <p:nvPr/>
        </p:nvSpPr>
        <p:spPr>
          <a:xfrm>
            <a:off x="6612493" y="5766197"/>
            <a:ext cx="2743200" cy="342900"/>
          </a:xfrm>
          <a:prstGeom prst="rect">
            <a:avLst/>
          </a:prstGeom>
          <a:noFill/>
        </p:spPr>
        <p:txBody>
          <a:bodyPr wrap="none" lIns="0" tIns="0" rIns="0" bIns="0" rtlCol="0" anchor="t"/>
          <a:lstStyle/>
          <a:p>
            <a:pPr marL="0" indent="0">
              <a:lnSpc>
                <a:spcPts val="2700"/>
              </a:lnSpc>
              <a:buNone/>
            </a:pPr>
            <a:r>
              <a:rPr lang="en-US" sz="2150" dirty="0">
                <a:solidFill>
                  <a:srgbClr val="DAD8E9"/>
                </a:solidFill>
                <a:latin typeface="Prompt Medium" panose="00000800000000000000" pitchFamily="34" charset="0"/>
                <a:ea typeface="Prompt Medium" panose="00000800000000000000" pitchFamily="34" charset="-122"/>
                <a:cs typeface="Prompt Medium" panose="00000800000000000000" pitchFamily="34" charset="-120"/>
              </a:rPr>
              <a:t>Accountability</a:t>
            </a:r>
            <a:endParaRPr lang="en-US" sz="2150" dirty="0"/>
          </a:p>
        </p:txBody>
      </p:sp>
      <p:sp>
        <p:nvSpPr>
          <p:cNvPr id="12" name="Text 9"/>
          <p:cNvSpPr/>
          <p:nvPr/>
        </p:nvSpPr>
        <p:spPr>
          <a:xfrm>
            <a:off x="6612493" y="6257211"/>
            <a:ext cx="6891814" cy="790099"/>
          </a:xfrm>
          <a:prstGeom prst="rect">
            <a:avLst/>
          </a:prstGeom>
          <a:noFill/>
        </p:spPr>
        <p:txBody>
          <a:bodyPr wrap="square" lIns="0" tIns="0" rIns="0" bIns="0" rtlCol="0" anchor="t"/>
          <a:lstStyle/>
          <a:p>
            <a:pPr marL="0" indent="0">
              <a:lnSpc>
                <a:spcPts val="3100"/>
              </a:lnSpc>
              <a:buNone/>
            </a:pPr>
            <a:r>
              <a:rPr lang="en-US" sz="1900" dirty="0">
                <a:solidFill>
                  <a:srgbClr val="DAD8E9"/>
                </a:solidFill>
                <a:latin typeface="Mukta Light" panose="020B0000000000000000" pitchFamily="34" charset="0"/>
                <a:ea typeface="Mukta Light" panose="020B0000000000000000" pitchFamily="34" charset="-122"/>
                <a:cs typeface="Mukta Light" panose="020B0000000000000000" pitchFamily="34" charset="-120"/>
              </a:rPr>
              <a:t>Clear lines of accountability should be established for the actions and outcomes of AI systems.</a:t>
            </a:r>
            <a:endParaRPr lang="en-US" sz="19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864037" y="1776174"/>
            <a:ext cx="7415927" cy="1371600"/>
          </a:xfrm>
          <a:prstGeom prst="rect">
            <a:avLst/>
          </a:prstGeom>
          <a:noFill/>
        </p:spPr>
        <p:txBody>
          <a:bodyPr wrap="square" lIns="0" tIns="0" rIns="0" bIns="0" rtlCol="0" anchor="t"/>
          <a:lstStyle/>
          <a:p>
            <a:pPr marL="0" indent="0">
              <a:lnSpc>
                <a:spcPts val="5400"/>
              </a:lnSpc>
              <a:buNone/>
            </a:pPr>
            <a:r>
              <a:rPr lang="en-US" sz="4300" dirty="0">
                <a:solidFill>
                  <a:srgbClr val="C6BFEE"/>
                </a:solidFill>
                <a:latin typeface="Prompt Medium" panose="00000800000000000000" pitchFamily="34" charset="0"/>
                <a:ea typeface="Prompt Medium" panose="00000800000000000000" pitchFamily="34" charset="-122"/>
                <a:cs typeface="Prompt Medium" panose="00000800000000000000" pitchFamily="34" charset="-120"/>
              </a:rPr>
              <a:t>Implementing Ethical AI: Case Studies</a:t>
            </a:r>
            <a:endParaRPr lang="en-US" sz="4300" dirty="0"/>
          </a:p>
        </p:txBody>
      </p:sp>
      <p:pic>
        <p:nvPicPr>
          <p:cNvPr id="4" name="Image 1" descr="preencoded.png"/>
          <p:cNvPicPr>
            <a:picLocks noChangeAspect="1"/>
          </p:cNvPicPr>
          <p:nvPr/>
        </p:nvPicPr>
        <p:blipFill>
          <a:blip r:embed="rId2"/>
          <a:stretch>
            <a:fillRect/>
          </a:stretch>
        </p:blipFill>
        <p:spPr>
          <a:xfrm>
            <a:off x="864037" y="3518059"/>
            <a:ext cx="617220" cy="617220"/>
          </a:xfrm>
          <a:prstGeom prst="rect">
            <a:avLst/>
          </a:prstGeom>
        </p:spPr>
      </p:pic>
      <p:sp>
        <p:nvSpPr>
          <p:cNvPr id="5" name="Text 1"/>
          <p:cNvSpPr/>
          <p:nvPr/>
        </p:nvSpPr>
        <p:spPr>
          <a:xfrm>
            <a:off x="864037" y="4382095"/>
            <a:ext cx="2743200" cy="342900"/>
          </a:xfrm>
          <a:prstGeom prst="rect">
            <a:avLst/>
          </a:prstGeom>
          <a:noFill/>
        </p:spPr>
        <p:txBody>
          <a:bodyPr wrap="none" lIns="0" tIns="0" rIns="0" bIns="0" rtlCol="0" anchor="t"/>
          <a:lstStyle/>
          <a:p>
            <a:pPr marL="0" indent="0" algn="l">
              <a:lnSpc>
                <a:spcPts val="2700"/>
              </a:lnSpc>
              <a:buNone/>
            </a:pPr>
            <a:r>
              <a:rPr lang="en-US" sz="2150" dirty="0">
                <a:solidFill>
                  <a:srgbClr val="DAD8E9"/>
                </a:solidFill>
                <a:latin typeface="Prompt Medium" panose="00000800000000000000" pitchFamily="34" charset="0"/>
                <a:ea typeface="Prompt Medium" panose="00000800000000000000" pitchFamily="34" charset="-122"/>
                <a:cs typeface="Prompt Medium" panose="00000800000000000000" pitchFamily="34" charset="-120"/>
              </a:rPr>
              <a:t>Healthcare</a:t>
            </a:r>
            <a:endParaRPr lang="en-US" sz="2150" dirty="0"/>
          </a:p>
        </p:txBody>
      </p:sp>
      <p:sp>
        <p:nvSpPr>
          <p:cNvPr id="6" name="Text 2"/>
          <p:cNvSpPr/>
          <p:nvPr/>
        </p:nvSpPr>
        <p:spPr>
          <a:xfrm>
            <a:off x="864037" y="4873109"/>
            <a:ext cx="3522821" cy="1580198"/>
          </a:xfrm>
          <a:prstGeom prst="rect">
            <a:avLst/>
          </a:prstGeom>
          <a:noFill/>
        </p:spPr>
        <p:txBody>
          <a:bodyPr wrap="square" lIns="0" tIns="0" rIns="0" bIns="0" rtlCol="0" anchor="t"/>
          <a:lstStyle/>
          <a:p>
            <a:pPr marL="0" indent="0" algn="l">
              <a:lnSpc>
                <a:spcPts val="3100"/>
              </a:lnSpc>
              <a:buNone/>
            </a:pPr>
            <a:r>
              <a:rPr lang="en-US" sz="1900" dirty="0">
                <a:solidFill>
                  <a:srgbClr val="DAD8E9"/>
                </a:solidFill>
                <a:latin typeface="Mukta Light" panose="020B0000000000000000" pitchFamily="34" charset="0"/>
                <a:ea typeface="Mukta Light" panose="020B0000000000000000" pitchFamily="34" charset="-122"/>
                <a:cs typeface="Mukta Light" panose="020B0000000000000000" pitchFamily="34" charset="-120"/>
              </a:rPr>
              <a:t>AI-powered diagnostic tools are being used to improve patient care, but ethical considerations are essential.</a:t>
            </a:r>
            <a:endParaRPr lang="en-US" sz="1900" dirty="0"/>
          </a:p>
        </p:txBody>
      </p:sp>
      <p:pic>
        <p:nvPicPr>
          <p:cNvPr id="7" name="Image 2" descr="preencoded.png"/>
          <p:cNvPicPr>
            <a:picLocks noChangeAspect="1"/>
          </p:cNvPicPr>
          <p:nvPr/>
        </p:nvPicPr>
        <p:blipFill>
          <a:blip r:embed="rId3"/>
          <a:stretch>
            <a:fillRect/>
          </a:stretch>
        </p:blipFill>
        <p:spPr>
          <a:xfrm>
            <a:off x="4757142" y="3518059"/>
            <a:ext cx="617220" cy="617220"/>
          </a:xfrm>
          <a:prstGeom prst="rect">
            <a:avLst/>
          </a:prstGeom>
        </p:spPr>
      </p:pic>
      <p:sp>
        <p:nvSpPr>
          <p:cNvPr id="8" name="Text 3"/>
          <p:cNvSpPr/>
          <p:nvPr/>
        </p:nvSpPr>
        <p:spPr>
          <a:xfrm>
            <a:off x="4757142" y="4382095"/>
            <a:ext cx="2743200" cy="342900"/>
          </a:xfrm>
          <a:prstGeom prst="rect">
            <a:avLst/>
          </a:prstGeom>
          <a:noFill/>
        </p:spPr>
        <p:txBody>
          <a:bodyPr wrap="none" lIns="0" tIns="0" rIns="0" bIns="0" rtlCol="0" anchor="t"/>
          <a:lstStyle/>
          <a:p>
            <a:pPr marL="0" indent="0" algn="l">
              <a:lnSpc>
                <a:spcPts val="2700"/>
              </a:lnSpc>
              <a:buNone/>
            </a:pPr>
            <a:r>
              <a:rPr lang="en-US" sz="2150" dirty="0">
                <a:solidFill>
                  <a:srgbClr val="DAD8E9"/>
                </a:solidFill>
                <a:latin typeface="Prompt Medium" panose="00000800000000000000" pitchFamily="34" charset="0"/>
                <a:ea typeface="Prompt Medium" panose="00000800000000000000" pitchFamily="34" charset="-122"/>
                <a:cs typeface="Prompt Medium" panose="00000800000000000000" pitchFamily="34" charset="-120"/>
              </a:rPr>
              <a:t>Criminal Justice</a:t>
            </a:r>
            <a:endParaRPr lang="en-US" sz="2150" dirty="0"/>
          </a:p>
        </p:txBody>
      </p:sp>
      <p:sp>
        <p:nvSpPr>
          <p:cNvPr id="9" name="Text 4"/>
          <p:cNvSpPr/>
          <p:nvPr/>
        </p:nvSpPr>
        <p:spPr>
          <a:xfrm>
            <a:off x="4757142" y="4873109"/>
            <a:ext cx="3522821" cy="1580198"/>
          </a:xfrm>
          <a:prstGeom prst="rect">
            <a:avLst/>
          </a:prstGeom>
          <a:noFill/>
        </p:spPr>
        <p:txBody>
          <a:bodyPr wrap="square" lIns="0" tIns="0" rIns="0" bIns="0" rtlCol="0" anchor="t"/>
          <a:lstStyle/>
          <a:p>
            <a:pPr marL="0" indent="0" algn="l">
              <a:lnSpc>
                <a:spcPts val="3100"/>
              </a:lnSpc>
              <a:buNone/>
            </a:pPr>
            <a:r>
              <a:rPr lang="en-US" sz="1900" dirty="0">
                <a:solidFill>
                  <a:srgbClr val="DAD8E9"/>
                </a:solidFill>
                <a:latin typeface="Mukta Light" panose="020B0000000000000000" pitchFamily="34" charset="0"/>
                <a:ea typeface="Mukta Light" panose="020B0000000000000000" pitchFamily="34" charset="-122"/>
                <a:cs typeface="Mukta Light" panose="020B0000000000000000" pitchFamily="34" charset="-120"/>
              </a:rPr>
              <a:t>AI-driven risk assessment tools are being used in criminal justice, raising concerns about bias and fairness.</a:t>
            </a:r>
            <a:endParaRPr lang="en-US" sz="19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864037" y="1071443"/>
            <a:ext cx="7415927" cy="1371600"/>
          </a:xfrm>
          <a:prstGeom prst="rect">
            <a:avLst/>
          </a:prstGeom>
          <a:noFill/>
        </p:spPr>
        <p:txBody>
          <a:bodyPr wrap="square" lIns="0" tIns="0" rIns="0" bIns="0" rtlCol="0" anchor="t"/>
          <a:lstStyle/>
          <a:p>
            <a:pPr marL="0" indent="0">
              <a:lnSpc>
                <a:spcPts val="5400"/>
              </a:lnSpc>
              <a:buNone/>
            </a:pPr>
            <a:r>
              <a:rPr lang="en-US" sz="4300" dirty="0">
                <a:solidFill>
                  <a:srgbClr val="C6BFEE"/>
                </a:solidFill>
                <a:latin typeface="Prompt Medium" panose="00000800000000000000" pitchFamily="34" charset="0"/>
                <a:ea typeface="Prompt Medium" panose="00000800000000000000" pitchFamily="34" charset="-122"/>
                <a:cs typeface="Prompt Medium" panose="00000800000000000000" pitchFamily="34" charset="-120"/>
              </a:rPr>
              <a:t>Mitigating AI Bias and Ensuring Fairness</a:t>
            </a:r>
            <a:endParaRPr lang="en-US" sz="4300" dirty="0"/>
          </a:p>
        </p:txBody>
      </p:sp>
      <p:sp>
        <p:nvSpPr>
          <p:cNvPr id="4" name="Shape 1"/>
          <p:cNvSpPr/>
          <p:nvPr/>
        </p:nvSpPr>
        <p:spPr>
          <a:xfrm>
            <a:off x="1219081" y="2813328"/>
            <a:ext cx="30480" cy="4344829"/>
          </a:xfrm>
          <a:prstGeom prst="roundRect">
            <a:avLst>
              <a:gd name="adj" fmla="val 340200"/>
            </a:avLst>
          </a:prstGeom>
          <a:solidFill>
            <a:srgbClr val="6D4562"/>
          </a:solidFill>
        </p:spPr>
      </p:sp>
      <p:sp>
        <p:nvSpPr>
          <p:cNvPr id="5" name="Shape 2"/>
          <p:cNvSpPr/>
          <p:nvPr/>
        </p:nvSpPr>
        <p:spPr>
          <a:xfrm>
            <a:off x="1481554" y="3353395"/>
            <a:ext cx="864037" cy="30480"/>
          </a:xfrm>
          <a:prstGeom prst="roundRect">
            <a:avLst>
              <a:gd name="adj" fmla="val 340200"/>
            </a:avLst>
          </a:prstGeom>
          <a:solidFill>
            <a:srgbClr val="6D4562"/>
          </a:solidFill>
        </p:spPr>
      </p:sp>
      <p:sp>
        <p:nvSpPr>
          <p:cNvPr id="6" name="Shape 3"/>
          <p:cNvSpPr/>
          <p:nvPr/>
        </p:nvSpPr>
        <p:spPr>
          <a:xfrm>
            <a:off x="956608" y="3090982"/>
            <a:ext cx="555427" cy="555427"/>
          </a:xfrm>
          <a:prstGeom prst="roundRect">
            <a:avLst>
              <a:gd name="adj" fmla="val 18669"/>
            </a:avLst>
          </a:prstGeom>
          <a:solidFill>
            <a:srgbClr val="542C49"/>
          </a:solidFill>
          <a:ln w="15240">
            <a:solidFill>
              <a:srgbClr val="6D4562"/>
            </a:solidFill>
            <a:prstDash val="solid"/>
          </a:ln>
        </p:spPr>
      </p:sp>
      <p:sp>
        <p:nvSpPr>
          <p:cNvPr id="7" name="Text 4"/>
          <p:cNvSpPr/>
          <p:nvPr/>
        </p:nvSpPr>
        <p:spPr>
          <a:xfrm>
            <a:off x="1172706" y="3204091"/>
            <a:ext cx="123111" cy="329208"/>
          </a:xfrm>
          <a:prstGeom prst="rect">
            <a:avLst/>
          </a:prstGeom>
          <a:noFill/>
        </p:spPr>
        <p:txBody>
          <a:bodyPr wrap="none" lIns="0" tIns="0" rIns="0" bIns="0" rtlCol="0" anchor="t"/>
          <a:lstStyle/>
          <a:p>
            <a:pPr marL="0" indent="0" algn="ctr">
              <a:lnSpc>
                <a:spcPts val="2550"/>
              </a:lnSpc>
              <a:buNone/>
            </a:pPr>
            <a:r>
              <a:rPr lang="en-US" sz="2550" dirty="0">
                <a:solidFill>
                  <a:srgbClr val="DAD8E9"/>
                </a:solidFill>
                <a:latin typeface="Prompt Medium" panose="00000800000000000000" pitchFamily="34" charset="0"/>
                <a:ea typeface="Prompt Medium" panose="00000800000000000000" pitchFamily="34" charset="-122"/>
                <a:cs typeface="Prompt Medium" panose="00000800000000000000" pitchFamily="34" charset="-120"/>
              </a:rPr>
              <a:t>1</a:t>
            </a:r>
            <a:endParaRPr lang="en-US" sz="2550" dirty="0"/>
          </a:p>
        </p:txBody>
      </p:sp>
      <p:sp>
        <p:nvSpPr>
          <p:cNvPr id="8" name="Text 5"/>
          <p:cNvSpPr/>
          <p:nvPr/>
        </p:nvSpPr>
        <p:spPr>
          <a:xfrm>
            <a:off x="2592110" y="3060144"/>
            <a:ext cx="5687854" cy="790099"/>
          </a:xfrm>
          <a:prstGeom prst="rect">
            <a:avLst/>
          </a:prstGeom>
          <a:noFill/>
        </p:spPr>
        <p:txBody>
          <a:bodyPr wrap="square" lIns="0" tIns="0" rIns="0" bIns="0" rtlCol="0" anchor="t"/>
          <a:lstStyle/>
          <a:p>
            <a:pPr marL="0" indent="0" algn="l">
              <a:lnSpc>
                <a:spcPts val="3100"/>
              </a:lnSpc>
              <a:buNone/>
            </a:pPr>
            <a:r>
              <a:rPr lang="en-US" sz="1900" dirty="0">
                <a:solidFill>
                  <a:srgbClr val="DAD8E9"/>
                </a:solidFill>
                <a:latin typeface="Mukta Light" panose="020B0000000000000000" pitchFamily="34" charset="0"/>
                <a:ea typeface="Mukta Light" panose="020B0000000000000000" pitchFamily="34" charset="-122"/>
                <a:cs typeface="Mukta Light" panose="020B0000000000000000" pitchFamily="34" charset="-120"/>
              </a:rPr>
              <a:t>Data Bias Mitigation: Addressing biases in training data to ensure fairness.</a:t>
            </a:r>
            <a:endParaRPr lang="en-US" sz="1900" dirty="0"/>
          </a:p>
        </p:txBody>
      </p:sp>
      <p:sp>
        <p:nvSpPr>
          <p:cNvPr id="9" name="Shape 6"/>
          <p:cNvSpPr/>
          <p:nvPr/>
        </p:nvSpPr>
        <p:spPr>
          <a:xfrm>
            <a:off x="1481554" y="4883944"/>
            <a:ext cx="864037" cy="30480"/>
          </a:xfrm>
          <a:prstGeom prst="roundRect">
            <a:avLst>
              <a:gd name="adj" fmla="val 340200"/>
            </a:avLst>
          </a:prstGeom>
          <a:solidFill>
            <a:srgbClr val="6D4562"/>
          </a:solidFill>
        </p:spPr>
      </p:sp>
      <p:sp>
        <p:nvSpPr>
          <p:cNvPr id="10" name="Shape 7"/>
          <p:cNvSpPr/>
          <p:nvPr/>
        </p:nvSpPr>
        <p:spPr>
          <a:xfrm>
            <a:off x="956608" y="4621530"/>
            <a:ext cx="555427" cy="555427"/>
          </a:xfrm>
          <a:prstGeom prst="roundRect">
            <a:avLst>
              <a:gd name="adj" fmla="val 18669"/>
            </a:avLst>
          </a:prstGeom>
          <a:solidFill>
            <a:srgbClr val="542C49"/>
          </a:solidFill>
          <a:ln w="15240">
            <a:solidFill>
              <a:srgbClr val="6D4562"/>
            </a:solidFill>
            <a:prstDash val="solid"/>
          </a:ln>
        </p:spPr>
      </p:sp>
      <p:sp>
        <p:nvSpPr>
          <p:cNvPr id="11" name="Text 8"/>
          <p:cNvSpPr/>
          <p:nvPr/>
        </p:nvSpPr>
        <p:spPr>
          <a:xfrm>
            <a:off x="1138059" y="4734639"/>
            <a:ext cx="192524" cy="329208"/>
          </a:xfrm>
          <a:prstGeom prst="rect">
            <a:avLst/>
          </a:prstGeom>
          <a:noFill/>
        </p:spPr>
        <p:txBody>
          <a:bodyPr wrap="none" lIns="0" tIns="0" rIns="0" bIns="0" rtlCol="0" anchor="t"/>
          <a:lstStyle/>
          <a:p>
            <a:pPr marL="0" indent="0" algn="ctr">
              <a:lnSpc>
                <a:spcPts val="2550"/>
              </a:lnSpc>
              <a:buNone/>
            </a:pPr>
            <a:r>
              <a:rPr lang="en-US" sz="2550" dirty="0">
                <a:solidFill>
                  <a:srgbClr val="DAD8E9"/>
                </a:solidFill>
                <a:latin typeface="Prompt Medium" panose="00000800000000000000" pitchFamily="34" charset="0"/>
                <a:ea typeface="Prompt Medium" panose="00000800000000000000" pitchFamily="34" charset="-122"/>
                <a:cs typeface="Prompt Medium" panose="00000800000000000000" pitchFamily="34" charset="-120"/>
              </a:rPr>
              <a:t>2</a:t>
            </a:r>
            <a:endParaRPr lang="en-US" sz="2550" dirty="0"/>
          </a:p>
        </p:txBody>
      </p:sp>
      <p:sp>
        <p:nvSpPr>
          <p:cNvPr id="12" name="Text 9"/>
          <p:cNvSpPr/>
          <p:nvPr/>
        </p:nvSpPr>
        <p:spPr>
          <a:xfrm>
            <a:off x="2592110" y="4590693"/>
            <a:ext cx="5687854" cy="790099"/>
          </a:xfrm>
          <a:prstGeom prst="rect">
            <a:avLst/>
          </a:prstGeom>
          <a:noFill/>
        </p:spPr>
        <p:txBody>
          <a:bodyPr wrap="square" lIns="0" tIns="0" rIns="0" bIns="0" rtlCol="0" anchor="t"/>
          <a:lstStyle/>
          <a:p>
            <a:pPr marL="0" indent="0" algn="l">
              <a:lnSpc>
                <a:spcPts val="3100"/>
              </a:lnSpc>
              <a:buNone/>
            </a:pPr>
            <a:r>
              <a:rPr lang="en-US" sz="1900" dirty="0">
                <a:solidFill>
                  <a:srgbClr val="DAD8E9"/>
                </a:solidFill>
                <a:latin typeface="Mukta Light" panose="020B0000000000000000" pitchFamily="34" charset="0"/>
                <a:ea typeface="Mukta Light" panose="020B0000000000000000" pitchFamily="34" charset="-122"/>
                <a:cs typeface="Mukta Light" panose="020B0000000000000000" pitchFamily="34" charset="-120"/>
              </a:rPr>
              <a:t>Model Validation: Testing AI models for bias and unfair outcomes before deployment.</a:t>
            </a:r>
            <a:endParaRPr lang="en-US" sz="1900" dirty="0"/>
          </a:p>
        </p:txBody>
      </p:sp>
      <p:sp>
        <p:nvSpPr>
          <p:cNvPr id="13" name="Shape 10"/>
          <p:cNvSpPr/>
          <p:nvPr/>
        </p:nvSpPr>
        <p:spPr>
          <a:xfrm>
            <a:off x="1481554" y="6414492"/>
            <a:ext cx="864037" cy="30480"/>
          </a:xfrm>
          <a:prstGeom prst="roundRect">
            <a:avLst>
              <a:gd name="adj" fmla="val 340200"/>
            </a:avLst>
          </a:prstGeom>
          <a:solidFill>
            <a:srgbClr val="6D4562"/>
          </a:solidFill>
        </p:spPr>
      </p:sp>
      <p:sp>
        <p:nvSpPr>
          <p:cNvPr id="14" name="Shape 11"/>
          <p:cNvSpPr/>
          <p:nvPr/>
        </p:nvSpPr>
        <p:spPr>
          <a:xfrm>
            <a:off x="956608" y="6152078"/>
            <a:ext cx="555427" cy="555427"/>
          </a:xfrm>
          <a:prstGeom prst="roundRect">
            <a:avLst>
              <a:gd name="adj" fmla="val 18669"/>
            </a:avLst>
          </a:prstGeom>
          <a:solidFill>
            <a:srgbClr val="542C49"/>
          </a:solidFill>
          <a:ln w="15240">
            <a:solidFill>
              <a:srgbClr val="6D4562"/>
            </a:solidFill>
            <a:prstDash val="solid"/>
          </a:ln>
        </p:spPr>
      </p:sp>
      <p:sp>
        <p:nvSpPr>
          <p:cNvPr id="15" name="Text 12"/>
          <p:cNvSpPr/>
          <p:nvPr/>
        </p:nvSpPr>
        <p:spPr>
          <a:xfrm>
            <a:off x="1138773" y="6265188"/>
            <a:ext cx="190976" cy="329208"/>
          </a:xfrm>
          <a:prstGeom prst="rect">
            <a:avLst/>
          </a:prstGeom>
          <a:noFill/>
        </p:spPr>
        <p:txBody>
          <a:bodyPr wrap="none" lIns="0" tIns="0" rIns="0" bIns="0" rtlCol="0" anchor="t"/>
          <a:lstStyle/>
          <a:p>
            <a:pPr marL="0" indent="0" algn="ctr">
              <a:lnSpc>
                <a:spcPts val="2550"/>
              </a:lnSpc>
              <a:buNone/>
            </a:pPr>
            <a:r>
              <a:rPr lang="en-US" sz="2550" dirty="0">
                <a:solidFill>
                  <a:srgbClr val="DAD8E9"/>
                </a:solidFill>
                <a:latin typeface="Prompt Medium" panose="00000800000000000000" pitchFamily="34" charset="0"/>
                <a:ea typeface="Prompt Medium" panose="00000800000000000000" pitchFamily="34" charset="-122"/>
                <a:cs typeface="Prompt Medium" panose="00000800000000000000" pitchFamily="34" charset="-120"/>
              </a:rPr>
              <a:t>3</a:t>
            </a:r>
            <a:endParaRPr lang="en-US" sz="2550" dirty="0"/>
          </a:p>
        </p:txBody>
      </p:sp>
      <p:sp>
        <p:nvSpPr>
          <p:cNvPr id="16" name="Text 13"/>
          <p:cNvSpPr/>
          <p:nvPr/>
        </p:nvSpPr>
        <p:spPr>
          <a:xfrm>
            <a:off x="2592110" y="6121241"/>
            <a:ext cx="5687854" cy="790099"/>
          </a:xfrm>
          <a:prstGeom prst="rect">
            <a:avLst/>
          </a:prstGeom>
          <a:noFill/>
        </p:spPr>
        <p:txBody>
          <a:bodyPr wrap="square" lIns="0" tIns="0" rIns="0" bIns="0" rtlCol="0" anchor="t"/>
          <a:lstStyle/>
          <a:p>
            <a:pPr marL="0" indent="0" algn="l">
              <a:lnSpc>
                <a:spcPts val="3100"/>
              </a:lnSpc>
              <a:buNone/>
            </a:pPr>
            <a:r>
              <a:rPr lang="en-US" sz="1900" dirty="0">
                <a:solidFill>
                  <a:srgbClr val="DAD8E9"/>
                </a:solidFill>
                <a:latin typeface="Mukta Light" panose="020B0000000000000000" pitchFamily="34" charset="0"/>
                <a:ea typeface="Mukta Light" panose="020B0000000000000000" pitchFamily="34" charset="-122"/>
                <a:cs typeface="Mukta Light" panose="020B0000000000000000" pitchFamily="34" charset="-120"/>
              </a:rPr>
              <a:t>Explainability and Transparency: Providing clear explanations of AI decisions and how they were made.</a:t>
            </a:r>
            <a:endParaRPr lang="en-US" sz="19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9144000" y="0"/>
            <a:ext cx="5486400" cy="8231743"/>
          </a:xfrm>
          <a:prstGeom prst="rect">
            <a:avLst/>
          </a:prstGeom>
        </p:spPr>
      </p:pic>
      <p:sp>
        <p:nvSpPr>
          <p:cNvPr id="3" name="Text 0"/>
          <p:cNvSpPr/>
          <p:nvPr/>
        </p:nvSpPr>
        <p:spPr>
          <a:xfrm>
            <a:off x="788194" y="619244"/>
            <a:ext cx="7567612" cy="1250871"/>
          </a:xfrm>
          <a:prstGeom prst="rect">
            <a:avLst/>
          </a:prstGeom>
          <a:noFill/>
        </p:spPr>
        <p:txBody>
          <a:bodyPr wrap="square" lIns="0" tIns="0" rIns="0" bIns="0" rtlCol="0" anchor="t"/>
          <a:lstStyle/>
          <a:p>
            <a:pPr marL="0" indent="0">
              <a:lnSpc>
                <a:spcPts val="4900"/>
              </a:lnSpc>
              <a:buNone/>
            </a:pPr>
            <a:r>
              <a:rPr lang="en-US" sz="3900" dirty="0">
                <a:solidFill>
                  <a:srgbClr val="C6BFEE"/>
                </a:solidFill>
                <a:latin typeface="Prompt Medium" panose="00000800000000000000" pitchFamily="34" charset="0"/>
                <a:ea typeface="Prompt Medium" panose="00000800000000000000" pitchFamily="34" charset="-122"/>
                <a:cs typeface="Prompt Medium" panose="00000800000000000000" pitchFamily="34" charset="-120"/>
              </a:rPr>
              <a:t>The Future of AI Ethics: Trends and Predictions</a:t>
            </a:r>
            <a:endParaRPr lang="en-US" sz="3900" dirty="0"/>
          </a:p>
        </p:txBody>
      </p:sp>
      <p:pic>
        <p:nvPicPr>
          <p:cNvPr id="4" name="Image 1" descr="preencoded.png"/>
          <p:cNvPicPr>
            <a:picLocks noChangeAspect="1"/>
          </p:cNvPicPr>
          <p:nvPr/>
        </p:nvPicPr>
        <p:blipFill>
          <a:blip r:embed="rId2"/>
          <a:stretch>
            <a:fillRect/>
          </a:stretch>
        </p:blipFill>
        <p:spPr>
          <a:xfrm>
            <a:off x="788194" y="2207895"/>
            <a:ext cx="1125974" cy="1801535"/>
          </a:xfrm>
          <a:prstGeom prst="rect">
            <a:avLst/>
          </a:prstGeom>
        </p:spPr>
      </p:pic>
      <p:sp>
        <p:nvSpPr>
          <p:cNvPr id="5" name="Text 1"/>
          <p:cNvSpPr/>
          <p:nvPr/>
        </p:nvSpPr>
        <p:spPr>
          <a:xfrm>
            <a:off x="2251948" y="2433042"/>
            <a:ext cx="6103858" cy="720328"/>
          </a:xfrm>
          <a:prstGeom prst="rect">
            <a:avLst/>
          </a:prstGeom>
          <a:noFill/>
        </p:spPr>
        <p:txBody>
          <a:bodyPr wrap="square" lIns="0" tIns="0" rIns="0" bIns="0" rtlCol="0" anchor="t"/>
          <a:lstStyle/>
          <a:p>
            <a:pPr marL="0" indent="0" algn="l">
              <a:lnSpc>
                <a:spcPts val="2800"/>
              </a:lnSpc>
              <a:buNone/>
            </a:pPr>
            <a:r>
              <a:rPr lang="en-US" sz="1750" dirty="0">
                <a:solidFill>
                  <a:srgbClr val="DAD8E9"/>
                </a:solidFill>
                <a:latin typeface="Mukta Light" panose="020B0000000000000000" pitchFamily="34" charset="0"/>
                <a:ea typeface="Mukta Light" panose="020B0000000000000000" pitchFamily="34" charset="-122"/>
                <a:cs typeface="Mukta Light" panose="020B0000000000000000" pitchFamily="34" charset="-120"/>
              </a:rPr>
              <a:t>Increased Regulation: Governments and organizations will develop stricter guidelines and regulations for AI ethics.</a:t>
            </a:r>
            <a:endParaRPr lang="en-US" sz="1750" dirty="0"/>
          </a:p>
        </p:txBody>
      </p:sp>
      <p:pic>
        <p:nvPicPr>
          <p:cNvPr id="6" name="Image 2" descr="preencoded.png"/>
          <p:cNvPicPr>
            <a:picLocks noChangeAspect="1"/>
          </p:cNvPicPr>
          <p:nvPr/>
        </p:nvPicPr>
        <p:blipFill>
          <a:blip r:embed="rId3"/>
          <a:stretch>
            <a:fillRect/>
          </a:stretch>
        </p:blipFill>
        <p:spPr>
          <a:xfrm>
            <a:off x="788194" y="4009430"/>
            <a:ext cx="1125974" cy="1801535"/>
          </a:xfrm>
          <a:prstGeom prst="rect">
            <a:avLst/>
          </a:prstGeom>
        </p:spPr>
      </p:pic>
      <p:sp>
        <p:nvSpPr>
          <p:cNvPr id="7" name="Text 2"/>
          <p:cNvSpPr/>
          <p:nvPr/>
        </p:nvSpPr>
        <p:spPr>
          <a:xfrm>
            <a:off x="2251948" y="4234577"/>
            <a:ext cx="6103858" cy="720328"/>
          </a:xfrm>
          <a:prstGeom prst="rect">
            <a:avLst/>
          </a:prstGeom>
          <a:noFill/>
        </p:spPr>
        <p:txBody>
          <a:bodyPr wrap="square" lIns="0" tIns="0" rIns="0" bIns="0" rtlCol="0" anchor="t"/>
          <a:lstStyle/>
          <a:p>
            <a:pPr marL="0" indent="0" algn="l">
              <a:lnSpc>
                <a:spcPts val="2800"/>
              </a:lnSpc>
              <a:buNone/>
            </a:pPr>
            <a:r>
              <a:rPr lang="en-US" sz="1750" dirty="0">
                <a:solidFill>
                  <a:srgbClr val="DAD8E9"/>
                </a:solidFill>
                <a:latin typeface="Mukta Light" panose="020B0000000000000000" pitchFamily="34" charset="0"/>
                <a:ea typeface="Mukta Light" panose="020B0000000000000000" pitchFamily="34" charset="-122"/>
                <a:cs typeface="Mukta Light" panose="020B0000000000000000" pitchFamily="34" charset="-120"/>
              </a:rPr>
              <a:t>AI for Social Good: AI will be increasingly used to address societal challenges like climate change and poverty.</a:t>
            </a:r>
            <a:endParaRPr lang="en-US" sz="1750" dirty="0"/>
          </a:p>
        </p:txBody>
      </p:sp>
      <p:pic>
        <p:nvPicPr>
          <p:cNvPr id="8" name="Image 3" descr="preencoded.png"/>
          <p:cNvPicPr>
            <a:picLocks noChangeAspect="1"/>
          </p:cNvPicPr>
          <p:nvPr/>
        </p:nvPicPr>
        <p:blipFill>
          <a:blip r:embed="rId4"/>
          <a:stretch>
            <a:fillRect/>
          </a:stretch>
        </p:blipFill>
        <p:spPr>
          <a:xfrm>
            <a:off x="788194" y="5810964"/>
            <a:ext cx="1125974" cy="1801535"/>
          </a:xfrm>
          <a:prstGeom prst="rect">
            <a:avLst/>
          </a:prstGeom>
        </p:spPr>
      </p:pic>
      <p:sp>
        <p:nvSpPr>
          <p:cNvPr id="9" name="Text 3"/>
          <p:cNvSpPr/>
          <p:nvPr/>
        </p:nvSpPr>
        <p:spPr>
          <a:xfrm>
            <a:off x="2251948" y="6036112"/>
            <a:ext cx="6103858" cy="720328"/>
          </a:xfrm>
          <a:prstGeom prst="rect">
            <a:avLst/>
          </a:prstGeom>
          <a:noFill/>
        </p:spPr>
        <p:txBody>
          <a:bodyPr wrap="square" lIns="0" tIns="0" rIns="0" bIns="0" rtlCol="0" anchor="t"/>
          <a:lstStyle/>
          <a:p>
            <a:pPr marL="0" indent="0" algn="l">
              <a:lnSpc>
                <a:spcPts val="2800"/>
              </a:lnSpc>
              <a:buNone/>
            </a:pPr>
            <a:r>
              <a:rPr lang="en-US" sz="1750" dirty="0">
                <a:solidFill>
                  <a:srgbClr val="DAD8E9"/>
                </a:solidFill>
                <a:latin typeface="Mukta Light" panose="020B0000000000000000" pitchFamily="34" charset="0"/>
                <a:ea typeface="Mukta Light" panose="020B0000000000000000" pitchFamily="34" charset="-122"/>
                <a:cs typeface="Mukta Light" panose="020B0000000000000000" pitchFamily="34" charset="-120"/>
              </a:rPr>
              <a:t>Human-AI Collaboration: AI and humans will work together to solve complex problems and make more informed decisions.</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2476</Words>
  <Application>WPS Presentation</Application>
  <PresentationFormat>On-screen Show (16:9)</PresentationFormat>
  <Paragraphs>100</Paragraphs>
  <Slides>8</Slides>
  <Notes>8</Notes>
  <HiddenSlides>0</HiddenSlides>
  <MMClips>0</MMClips>
  <ScaleCrop>false</ScaleCrop>
  <HeadingPairs>
    <vt:vector size="6" baseType="variant">
      <vt:variant>
        <vt:lpstr>已用的字体</vt:lpstr>
      </vt:variant>
      <vt:variant>
        <vt:i4>17</vt:i4>
      </vt:variant>
      <vt:variant>
        <vt:lpstr>主题</vt:lpstr>
      </vt:variant>
      <vt:variant>
        <vt:i4>1</vt:i4>
      </vt:variant>
      <vt:variant>
        <vt:lpstr>幻灯片标题</vt:lpstr>
      </vt:variant>
      <vt:variant>
        <vt:i4>8</vt:i4>
      </vt:variant>
    </vt:vector>
  </HeadingPairs>
  <TitlesOfParts>
    <vt:vector size="26" baseType="lpstr">
      <vt:lpstr>Arial</vt:lpstr>
      <vt:lpstr>SimSun</vt:lpstr>
      <vt:lpstr>Wingdings</vt:lpstr>
      <vt:lpstr>Prompt Medium</vt:lpstr>
      <vt:lpstr>Prompt Medium</vt:lpstr>
      <vt:lpstr>Prompt Medium</vt:lpstr>
      <vt:lpstr>Mukta Light</vt:lpstr>
      <vt:lpstr>Mukta Light</vt:lpstr>
      <vt:lpstr>Mukta Light</vt:lpstr>
      <vt:lpstr>Mukta Bold</vt:lpstr>
      <vt:lpstr>Segoe Print</vt:lpstr>
      <vt:lpstr>Mukta Bold</vt:lpstr>
      <vt:lpstr>Mukta Bold</vt:lpstr>
      <vt:lpstr>Calibri</vt:lpstr>
      <vt:lpstr>Microsoft YaHei</vt:lpstr>
      <vt:lpstr>Arial Unicode MS</vt:lpstr>
      <vt:lpstr>MingLiU-ExtB</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PptxGenJS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creator>PptxGenJS</dc:creator>
  <dc:subject>PptxGenJS Presentation</dc:subject>
  <cp:lastModifiedBy>Admin</cp:lastModifiedBy>
  <cp:revision>2</cp:revision>
  <dcterms:created xsi:type="dcterms:W3CDTF">2025-02-01T09:18:00Z</dcterms:created>
  <dcterms:modified xsi:type="dcterms:W3CDTF">2025-02-01T09:19:45Z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EE4F2A66458642978E23211A5269712D_13</vt:lpwstr>
  </property>
  <property fmtid="{D5CDD505-2E9C-101B-9397-08002B2CF9AE}" pid="3" name="KSOProductBuildVer">
    <vt:lpwstr>1033-12.2.0.19805</vt:lpwstr>
  </property>
</Properties>
</file>